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0" r:id="rId2"/>
    <p:sldId id="353" r:id="rId3"/>
    <p:sldId id="361" r:id="rId4"/>
    <p:sldId id="352" r:id="rId5"/>
    <p:sldId id="359" r:id="rId6"/>
    <p:sldId id="351" r:id="rId7"/>
    <p:sldId id="360" r:id="rId8"/>
    <p:sldId id="3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3" autoAdjust="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8E82FE-B3B8-4BFA-80ED-EBD2A1DF50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C4788-D6AF-4244-8465-6B7F8A550B2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88E42C-620E-4EB5-BC6F-EE6640D1E808}" type="datetimeFigureOut">
              <a:rPr lang="en-US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BC152D-D631-4243-9CBF-8F39F49C96A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23F3CA-B7F2-4AA6-92AA-DEFE0DB43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8213A-8D2A-4EFD-9263-4E2C58F25B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42C85-CA8A-46D5-98AC-59548F563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AE9714-2040-49B5-9507-7C3233815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81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7426B6D-8783-4CBF-8EDB-57C010331D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0388512-D025-42BD-8650-3A815AC550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C40BDD6-689C-43C9-9F53-1F34E53D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E6F3-97D3-401D-A345-BB184C59AE72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995741A-6985-4AC9-B265-377A1E7A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C808E67-C9B3-46CD-A917-4350D057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6DE5-A01D-45F6-B388-3B1A416A9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44258"/>
      </p:ext>
    </p:extLst>
  </p:cSld>
  <p:clrMapOvr>
    <a:masterClrMapping/>
  </p:clrMapOvr>
  <p:transition advClick="0" advTm="8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E149736-9F30-4F73-900F-8DC8BA0DB4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E0DDA3B-91E8-456D-BBE1-E21CA66AB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12C44B1-9737-4D23-8EEC-871617134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57CBB-AE54-4392-A0CA-56FA51D66B0E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73DECA6-B925-44D6-8F17-5A5D8D5C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A1C485B-1977-4C2F-BA13-E1F93638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500C7-6933-4261-BDC7-80FC0A133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50867"/>
      </p:ext>
    </p:extLst>
  </p:cSld>
  <p:clrMapOvr>
    <a:masterClrMapping/>
  </p:clrMapOvr>
  <p:transition advClick="0" advTm="8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F0A9411-11DA-4F12-B453-DBAF968B46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67FDE02-1B59-4CEC-99E8-DDFE61077F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7E0C69-5863-409F-BDF5-C7F608C9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EA318-7487-4F64-AA79-06187D1BA5F9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65D8BF9-76EE-4790-B7C3-A274CA1A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66679AC-DD24-439C-B1C1-FD93E804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7B5D-7865-42ED-995B-E8BDB730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61270"/>
      </p:ext>
    </p:extLst>
  </p:cSld>
  <p:clrMapOvr>
    <a:masterClrMapping/>
  </p:clrMapOvr>
  <p:transition advClick="0" advTm="8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87F7717-03FC-4F9E-A52F-A4F10C6D19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35351C2B-D3D2-4281-AC62-2620F6F054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Arial Narrow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BC8EF82-803E-4A48-891F-4A0148C4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878D-292E-4869-B80C-BE91AB725144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C0B018E-286F-441C-8FF3-EB356517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C3AA09-604F-4326-97E6-542AEACF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75C0-D109-4B1C-9EE1-42FEB8D2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59158"/>
      </p:ext>
    </p:extLst>
  </p:cSld>
  <p:clrMapOvr>
    <a:masterClrMapping/>
  </p:clrMapOvr>
  <p:transition advClick="0" advTm="8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B03AE27-2DF2-4B29-8AD6-C37DAD462F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F9BA404-CBD8-4A29-BA3E-19796199A7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D013C14-4AF6-4B22-B87D-11CE6751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C4A7E-29F5-494E-A1B2-F0927559B02E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66F69E8-4122-4829-A7DB-88DA11A7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D9E8B8-C5EB-408E-966C-81CCC044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6F3C5-B79F-432E-9611-2D2AE82CD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68343"/>
      </p:ext>
    </p:extLst>
  </p:cSld>
  <p:clrMapOvr>
    <a:masterClrMapping/>
  </p:clrMapOvr>
  <p:transition advClick="0" advTm="8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B1CA31A-727B-4714-8678-8466B7838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E948A63-0EC0-4257-98B7-9AF133F350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1325923-21C3-4239-BA06-5AF2D904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B92CF-04EF-4BFC-9ED7-2C8F4A623E7A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96DFB10-31C3-4094-BE71-272987BE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A18D69C-762C-4CA0-8221-69538B08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30C4C-B621-49E6-8D54-D3B652A1C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37128"/>
      </p:ext>
    </p:extLst>
  </p:cSld>
  <p:clrMapOvr>
    <a:masterClrMapping/>
  </p:clrMapOvr>
  <p:transition advClick="0" advTm="8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D1711940-04F7-43A5-9A03-D33FC4E5E2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E641AA7-D669-4F18-B891-2D634B015A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DBB12128-4F1B-48B6-BCBA-996BFC7A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C443-6A90-43B5-8D4E-2730BBEFAB3D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FFDA4CFA-B6A8-4643-B507-2561C61A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EABD1CBF-1A3D-49EF-A043-2C6B7C0D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F95B-3F31-4C06-9A15-5F2677CFF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91584"/>
      </p:ext>
    </p:extLst>
  </p:cSld>
  <p:clrMapOvr>
    <a:masterClrMapping/>
  </p:clrMapOvr>
  <p:transition advClick="0" advTm="8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C62F492C-7A33-4622-888D-64136C8E8A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8E37C74A-8F0D-40E5-B892-8CDA19F105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1EF43E8-A14F-4D36-890E-C6D09492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FD33-E685-484C-84B4-2D110BDE66C4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9F868C58-2254-43E7-87F6-9A81161B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2775518E-3B4D-4196-8116-8856A1EB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25999-1AD1-4488-B67C-7BD5F963B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72976"/>
      </p:ext>
    </p:extLst>
  </p:cSld>
  <p:clrMapOvr>
    <a:masterClrMapping/>
  </p:clrMapOvr>
  <p:transition advClick="0" advTm="8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C378AC4-C080-412C-9480-B6FC8169A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6BB1B8D0-D5E5-4868-ABAF-B4129D4C3F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FBE8A51B-331C-4C5C-8D44-1553E903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56F60-7FED-4B21-89AE-A7CC9CB5E537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9A8B609-757B-4989-8A56-0CF53350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2BE0F8E-E8A8-45F0-82DA-903C8796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B811-C111-4CD5-9010-422994F13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1975"/>
      </p:ext>
    </p:extLst>
  </p:cSld>
  <p:clrMapOvr>
    <a:masterClrMapping/>
  </p:clrMapOvr>
  <p:transition advClick="0" advTm="8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2847BF6F-6951-4D8F-B326-A9F71B3339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A3F99F4-0016-4457-9A8F-E1631BD0A2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94B70C2-97BB-40A7-BEAA-2690CD874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509DA-C73A-420B-92AD-7993CEE06345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6E0E908-AD20-40D1-8CD6-0ED6193C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C359DEDE-B3AF-43F7-8F23-4116BB2F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0878-554B-42FF-8067-8B6535B69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6436"/>
      </p:ext>
    </p:extLst>
  </p:cSld>
  <p:clrMapOvr>
    <a:masterClrMapping/>
  </p:clrMapOvr>
  <p:transition advClick="0" advTm="8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A367957-0632-4BEA-95AB-73A1CA2D20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7098554-9EA9-4CFF-B069-F2663DB152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9CA9BE2-F8B5-4179-ADD7-B70DF5D58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78B69-AD57-42AB-8A21-CF4F850C8433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06C34EF-7141-46FC-8193-4ED2F85E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C4A97E42-3AB7-4982-9088-BC552121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B0AC9-8DCA-415C-9470-56A7D25ED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06417"/>
      </p:ext>
    </p:extLst>
  </p:cSld>
  <p:clrMapOvr>
    <a:masterClrMapping/>
  </p:clrMapOvr>
  <p:transition advClick="0" advTm="8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51F5233-CF64-46EB-A397-A3BBF25281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8EA703-A92A-495C-93D9-A8C7628DD8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1A3AC-CB92-432A-BA24-279A5439D7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A062BE-651A-49D1-B987-EDD2FAE91B1F}" type="datetime4">
              <a:rPr lang="en-US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FD896-1F5F-4F2E-B45F-C999CC5BA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5D2F7-398C-4DE5-8FD2-307815D13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8090D1-8264-4EC9-A730-1360EB5D0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>
            <a:extLst>
              <a:ext uri="{FF2B5EF4-FFF2-40B4-BE49-F238E27FC236}">
                <a16:creationId xmlns:a16="http://schemas.microsoft.com/office/drawing/2014/main" id="{8DAFB87B-57B1-4B3E-93B1-5F3EA3A8A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276225"/>
            <a:ext cx="23764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advClick="0" advTm="8000">
    <p:pull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>
            <a:extLst>
              <a:ext uri="{FF2B5EF4-FFF2-40B4-BE49-F238E27FC236}">
                <a16:creationId xmlns:a16="http://schemas.microsoft.com/office/drawing/2014/main" id="{D5C22971-6A93-476F-ACFA-3B6D60B9C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9" y="0"/>
            <a:ext cx="911362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935" y="2780928"/>
            <a:ext cx="3672409" cy="32442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p3d extrusionH="57150">
              <a:bevelT w="38100" h="38100"/>
            </a:sp3d>
          </a:bodyPr>
          <a:lstStyle/>
          <a:p>
            <a:br>
              <a:rPr lang="ro-RO" sz="3600" b="1" dirty="0">
                <a:solidFill>
                  <a:schemeClr val="bg1"/>
                </a:solidFill>
              </a:rPr>
            </a:br>
            <a:r>
              <a:rPr lang="ro-RO" sz="3600" b="1" dirty="0" err="1">
                <a:solidFill>
                  <a:schemeClr val="bg1"/>
                </a:solidFill>
              </a:rPr>
              <a:t>IO7</a:t>
            </a:r>
            <a:r>
              <a:rPr lang="ro-RO" sz="3600" b="1" dirty="0">
                <a:solidFill>
                  <a:schemeClr val="bg1"/>
                </a:solidFill>
              </a:rPr>
              <a:t> - </a:t>
            </a:r>
            <a:r>
              <a:rPr lang="en-US" sz="3600" b="1" dirty="0">
                <a:solidFill>
                  <a:schemeClr val="bg1"/>
                </a:solidFill>
              </a:rPr>
              <a:t>3D Printing Trainers Toolkit for theoretical</a:t>
            </a:r>
            <a:r>
              <a:rPr lang="ro-RO" sz="3600" b="1" dirty="0">
                <a:solidFill>
                  <a:schemeClr val="bg1"/>
                </a:solidFill>
              </a:rPr>
              <a:t> </a:t>
            </a:r>
            <a:r>
              <a:rPr lang="ro-RO" sz="3600" b="1" dirty="0" err="1">
                <a:solidFill>
                  <a:schemeClr val="bg1"/>
                </a:solidFill>
              </a:rPr>
              <a:t>programme</a:t>
            </a:r>
            <a:endParaRPr lang="en-US" sz="2800" b="1" dirty="0">
              <a:solidFill>
                <a:schemeClr val="bg1"/>
              </a:solidFill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051720" y="5551522"/>
            <a:ext cx="7704856" cy="1095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endParaRPr lang="ro-RO" sz="2000" b="1" dirty="0">
              <a:solidFill>
                <a:srgbClr val="000066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3A89-99C4-4D66-8E23-799BE1177CDA}" type="datetime4">
              <a:rPr lang="en-US" smtClean="0"/>
              <a:pPr/>
              <a:t>November 4, 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15FF-6CA1-416F-AB58-663A6252AA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advClick="0" advTm="8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9EC6F-3193-4E7A-8AD4-86E5E5F8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IO7</a:t>
            </a:r>
            <a:b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2B6D5-C211-49B3-8601-45761565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91074-82BA-40E4-BF70-3ECF26AE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8D9B80-5AF6-484E-9B91-9007E2AACB61}"/>
              </a:ext>
            </a:extLst>
          </p:cNvPr>
          <p:cNvSpPr/>
          <p:nvPr/>
        </p:nvSpPr>
        <p:spPr>
          <a:xfrm>
            <a:off x="611560" y="1772816"/>
            <a:ext cx="82444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FreeSans"/>
              </a:rPr>
              <a:t>Output Type</a:t>
            </a:r>
            <a:r>
              <a:rPr lang="ro-RO" sz="2000" b="1" dirty="0">
                <a:latin typeface="FreeSans"/>
              </a:rPr>
              <a:t>	</a:t>
            </a:r>
            <a:r>
              <a:rPr lang="en-US" sz="2000" b="1" dirty="0">
                <a:latin typeface="FreeSans"/>
              </a:rPr>
              <a:t>Learning / teaching / training material – TOOLKIT</a:t>
            </a:r>
          </a:p>
          <a:p>
            <a:r>
              <a:rPr lang="en-US" sz="2000" b="1" dirty="0">
                <a:latin typeface="FreeSans"/>
              </a:rPr>
              <a:t>Start Date</a:t>
            </a:r>
            <a:r>
              <a:rPr lang="ro-RO" sz="2000" b="1" dirty="0">
                <a:latin typeface="FreeSans"/>
              </a:rPr>
              <a:t>:	</a:t>
            </a:r>
            <a:r>
              <a:rPr lang="en-US" sz="2000" b="1" dirty="0">
                <a:latin typeface="FreeSans"/>
              </a:rPr>
              <a:t>30-12-2019</a:t>
            </a:r>
          </a:p>
          <a:p>
            <a:r>
              <a:rPr lang="en-US" sz="2000" b="1" dirty="0">
                <a:latin typeface="FreeSans"/>
              </a:rPr>
              <a:t>End Date</a:t>
            </a:r>
            <a:r>
              <a:rPr lang="ro-RO" sz="2000" b="1" dirty="0">
                <a:latin typeface="FreeSans"/>
              </a:rPr>
              <a:t>:	</a:t>
            </a:r>
            <a:r>
              <a:rPr lang="en-US" sz="2000" b="1" dirty="0">
                <a:latin typeface="FreeSans"/>
              </a:rPr>
              <a:t>29-07-2020</a:t>
            </a:r>
            <a:endParaRPr lang="ro-RO" sz="2000" b="1" dirty="0">
              <a:latin typeface="FreeSans"/>
            </a:endParaRPr>
          </a:p>
          <a:p>
            <a:r>
              <a:rPr lang="en-US" sz="2000" b="1" dirty="0">
                <a:latin typeface="FreeSans"/>
              </a:rPr>
              <a:t>The leading organization for the output </a:t>
            </a:r>
            <a:r>
              <a:rPr lang="en-US" sz="2000" b="1" dirty="0" err="1">
                <a:latin typeface="FreeSans"/>
              </a:rPr>
              <a:t>O7</a:t>
            </a:r>
            <a:r>
              <a:rPr lang="en-US" sz="2000" b="1" dirty="0">
                <a:latin typeface="FreeSans"/>
              </a:rPr>
              <a:t> will be </a:t>
            </a:r>
            <a:r>
              <a:rPr lang="en-US" sz="2000" b="1" dirty="0" err="1">
                <a:latin typeface="FreeSans"/>
              </a:rPr>
              <a:t>UPT</a:t>
            </a:r>
            <a:r>
              <a:rPr lang="en-US" sz="2000" b="1" dirty="0">
                <a:latin typeface="FreeSans"/>
              </a:rPr>
              <a:t>, having done much work in the</a:t>
            </a:r>
            <a:r>
              <a:rPr lang="ro-RO" sz="2000" b="1" dirty="0">
                <a:latin typeface="FreeSans"/>
              </a:rPr>
              <a:t> </a:t>
            </a:r>
            <a:r>
              <a:rPr lang="en-US" sz="2000" b="1" dirty="0">
                <a:latin typeface="FreeSans"/>
              </a:rPr>
              <a:t>area of developing toolkits for Library Staff Training in their University.</a:t>
            </a:r>
            <a:endParaRPr lang="ro-RO" sz="2000" b="1" dirty="0">
              <a:latin typeface="FreeSans"/>
            </a:endParaRPr>
          </a:p>
          <a:p>
            <a:endParaRPr lang="ro-RO" sz="2000" b="1" dirty="0">
              <a:latin typeface="FreeSans"/>
            </a:endParaRPr>
          </a:p>
          <a:p>
            <a:pPr marL="0" indent="0">
              <a:buNone/>
            </a:pPr>
            <a:r>
              <a:rPr lang="en-US" sz="2000" b="1" dirty="0"/>
              <a:t>Leading </a:t>
            </a:r>
            <a:r>
              <a:rPr lang="en-US" sz="2000" b="1" dirty="0" err="1"/>
              <a:t>Organisation</a:t>
            </a:r>
            <a:r>
              <a:rPr lang="ro-RO" sz="2000" b="1" dirty="0"/>
              <a:t>:</a:t>
            </a:r>
            <a:r>
              <a:rPr lang="en-US" sz="2000" b="1" dirty="0"/>
              <a:t> </a:t>
            </a:r>
            <a:r>
              <a:rPr lang="ro-RO" sz="2000" dirty="0"/>
              <a:t>	    </a:t>
            </a:r>
            <a:r>
              <a:rPr lang="en-US" sz="2000" dirty="0" err="1"/>
              <a:t>UNIVERSITATEA</a:t>
            </a:r>
            <a:r>
              <a:rPr lang="en-US" sz="2000" dirty="0"/>
              <a:t> </a:t>
            </a:r>
            <a:r>
              <a:rPr lang="en-US" sz="2000" dirty="0" err="1"/>
              <a:t>POLITEHNICA</a:t>
            </a:r>
            <a:r>
              <a:rPr lang="en-US" sz="2000" dirty="0"/>
              <a:t> TIMISOARA</a:t>
            </a:r>
          </a:p>
          <a:p>
            <a:pPr marL="0" indent="0">
              <a:buNone/>
            </a:pPr>
            <a:r>
              <a:rPr lang="en-US" sz="2000" b="1" dirty="0"/>
              <a:t>Media</a:t>
            </a:r>
            <a:r>
              <a:rPr lang="ro-RO" sz="2000" b="1" dirty="0"/>
              <a:t>:</a:t>
            </a:r>
            <a:r>
              <a:rPr lang="ro-RO" sz="2000" dirty="0"/>
              <a:t>			</a:t>
            </a:r>
            <a:r>
              <a:rPr lang="en-US" sz="2000" dirty="0"/>
              <a:t> </a:t>
            </a:r>
            <a:r>
              <a:rPr lang="ro-RO" sz="2000" dirty="0"/>
              <a:t>   </a:t>
            </a:r>
            <a:r>
              <a:rPr lang="en-US" sz="2000" dirty="0"/>
              <a:t>Publications</a:t>
            </a:r>
          </a:p>
          <a:p>
            <a:pPr marL="0" indent="0">
              <a:buNone/>
            </a:pPr>
            <a:r>
              <a:rPr lang="en-US" sz="2000" b="1" dirty="0"/>
              <a:t>Participating </a:t>
            </a:r>
            <a:r>
              <a:rPr lang="en-US" sz="2000" b="1" dirty="0" err="1"/>
              <a:t>Organisations</a:t>
            </a:r>
            <a:r>
              <a:rPr lang="ro-RO" sz="2000" b="1" dirty="0"/>
              <a:t>:</a:t>
            </a:r>
            <a:r>
              <a:rPr lang="en-US" sz="2000" dirty="0"/>
              <a:t> </a:t>
            </a:r>
            <a:r>
              <a:rPr lang="ro-RO" sz="2000" dirty="0"/>
              <a:t> </a:t>
            </a:r>
            <a:r>
              <a:rPr lang="en-US" sz="2000" dirty="0" err="1"/>
              <a:t>UNIVERSITATEA</a:t>
            </a:r>
            <a:r>
              <a:rPr lang="en-US" sz="2000" dirty="0"/>
              <a:t> </a:t>
            </a:r>
            <a:r>
              <a:rPr lang="en-US" sz="2000" dirty="0" err="1"/>
              <a:t>TRANSILVANIA</a:t>
            </a:r>
            <a:r>
              <a:rPr lang="en-US" sz="2000" dirty="0"/>
              <a:t> DIN</a:t>
            </a:r>
            <a:r>
              <a:rPr lang="ro-RO" sz="2000" dirty="0"/>
              <a:t> </a:t>
            </a:r>
            <a:r>
              <a:rPr lang="en-US" sz="2000" dirty="0"/>
              <a:t>BRASOV</a:t>
            </a:r>
          </a:p>
          <a:p>
            <a:pPr marL="0" indent="0">
              <a:buNone/>
            </a:pPr>
            <a:r>
              <a:rPr lang="en-US" sz="2000" b="1" dirty="0"/>
              <a:t>Languages</a:t>
            </a:r>
            <a:r>
              <a:rPr lang="ro-RO" sz="2000" dirty="0"/>
              <a:t>:		</a:t>
            </a:r>
            <a:r>
              <a:rPr lang="en-US" sz="2000" dirty="0"/>
              <a:t> </a:t>
            </a:r>
            <a:r>
              <a:rPr lang="ro-RO" sz="2000" dirty="0"/>
              <a:t>    </a:t>
            </a:r>
            <a:r>
              <a:rPr lang="en-US" sz="2000" dirty="0"/>
              <a:t>English</a:t>
            </a:r>
            <a:r>
              <a:rPr lang="ro-RO" sz="2000" dirty="0"/>
              <a:t>,</a:t>
            </a:r>
            <a:r>
              <a:rPr lang="en-US" sz="2000" dirty="0"/>
              <a:t> Greek</a:t>
            </a:r>
            <a:r>
              <a:rPr lang="ro-RO" sz="2000" dirty="0"/>
              <a:t>,</a:t>
            </a:r>
            <a:r>
              <a:rPr lang="en-US" sz="2000" dirty="0"/>
              <a:t> Portuguese</a:t>
            </a:r>
            <a:r>
              <a:rPr lang="ro-RO" sz="2000" dirty="0"/>
              <a:t>,</a:t>
            </a:r>
            <a:r>
              <a:rPr lang="en-US" sz="2000" dirty="0"/>
              <a:t> Slovak</a:t>
            </a:r>
            <a:r>
              <a:rPr lang="ro-RO" sz="2000" dirty="0"/>
              <a:t>,</a:t>
            </a:r>
            <a:r>
              <a:rPr lang="en-US" sz="2000" dirty="0"/>
              <a:t> Romanian</a:t>
            </a:r>
            <a:r>
              <a:rPr lang="ro-RO" sz="2000" dirty="0"/>
              <a:t>, 				</a:t>
            </a:r>
            <a:r>
              <a:rPr lang="en-US" sz="2000" dirty="0"/>
              <a:t>Spanish</a:t>
            </a:r>
          </a:p>
          <a:p>
            <a:endParaRPr lang="ro-RO" sz="2000" b="1" dirty="0">
              <a:latin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2915577740"/>
      </p:ext>
    </p:extLst>
  </p:cSld>
  <p:clrMapOvr>
    <a:masterClrMapping/>
  </p:clrMapOvr>
  <p:transition advClick="0" advTm="8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9EC6F-3193-4E7A-8AD4-86E5E5F8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IO7</a:t>
            </a:r>
            <a:b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2B6D5-C211-49B3-8601-45761565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191074-82BA-40E4-BF70-3ECF26AE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8D9B80-5AF6-484E-9B91-9007E2AACB61}"/>
              </a:ext>
            </a:extLst>
          </p:cNvPr>
          <p:cNvSpPr/>
          <p:nvPr/>
        </p:nvSpPr>
        <p:spPr>
          <a:xfrm>
            <a:off x="611560" y="1772816"/>
            <a:ext cx="8244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FreeSans"/>
              </a:rPr>
              <a:t>Output Type</a:t>
            </a:r>
            <a:r>
              <a:rPr lang="ro-RO" sz="2000" b="1" dirty="0">
                <a:latin typeface="FreeSans"/>
              </a:rPr>
              <a:t>	</a:t>
            </a:r>
            <a:r>
              <a:rPr lang="en-US" sz="2000" b="1" dirty="0">
                <a:latin typeface="FreeSans"/>
              </a:rPr>
              <a:t>Learning / teaching / training material – TOOLKIT</a:t>
            </a:r>
          </a:p>
          <a:p>
            <a:r>
              <a:rPr lang="en-US" sz="2000" b="1" dirty="0">
                <a:latin typeface="FreeSans"/>
              </a:rPr>
              <a:t>Start Date</a:t>
            </a:r>
            <a:r>
              <a:rPr lang="ro-RO" sz="2000" b="1" dirty="0">
                <a:latin typeface="FreeSans"/>
              </a:rPr>
              <a:t>:	</a:t>
            </a:r>
            <a:r>
              <a:rPr lang="en-US" sz="2000" b="1" dirty="0">
                <a:latin typeface="FreeSans"/>
              </a:rPr>
              <a:t>30-12-2019</a:t>
            </a:r>
          </a:p>
          <a:p>
            <a:r>
              <a:rPr lang="en-US" sz="2000" b="1" dirty="0">
                <a:latin typeface="FreeSans"/>
              </a:rPr>
              <a:t>End Date</a:t>
            </a:r>
            <a:r>
              <a:rPr lang="ro-RO" sz="2000" b="1" dirty="0">
                <a:latin typeface="FreeSans"/>
              </a:rPr>
              <a:t>:	</a:t>
            </a:r>
            <a:r>
              <a:rPr lang="en-US" sz="2000" b="1" dirty="0">
                <a:latin typeface="FreeSans"/>
              </a:rPr>
              <a:t>29-07-2020</a:t>
            </a:r>
            <a:endParaRPr lang="ro-RO" sz="2000" b="1" dirty="0">
              <a:latin typeface="FreeSans"/>
            </a:endParaRPr>
          </a:p>
          <a:p>
            <a:r>
              <a:rPr lang="en-US" sz="2000" b="1" dirty="0">
                <a:latin typeface="FreeSans"/>
              </a:rPr>
              <a:t>The leading organization for the output </a:t>
            </a:r>
            <a:r>
              <a:rPr lang="en-US" sz="2000" b="1" dirty="0" err="1">
                <a:latin typeface="FreeSans"/>
              </a:rPr>
              <a:t>O7</a:t>
            </a:r>
            <a:r>
              <a:rPr lang="en-US" sz="2000" b="1" dirty="0">
                <a:latin typeface="FreeSans"/>
              </a:rPr>
              <a:t> will be </a:t>
            </a:r>
            <a:r>
              <a:rPr lang="en-US" sz="2000" b="1" dirty="0" err="1">
                <a:latin typeface="FreeSans"/>
              </a:rPr>
              <a:t>UPT</a:t>
            </a:r>
            <a:r>
              <a:rPr lang="en-US" sz="2000" b="1" dirty="0">
                <a:latin typeface="FreeSans"/>
              </a:rPr>
              <a:t>, having done much work in the</a:t>
            </a:r>
            <a:r>
              <a:rPr lang="ro-RO" sz="2000" b="1" dirty="0">
                <a:latin typeface="FreeSans"/>
              </a:rPr>
              <a:t> </a:t>
            </a:r>
            <a:r>
              <a:rPr lang="en-US" sz="2000" b="1" dirty="0">
                <a:latin typeface="FreeSans"/>
              </a:rPr>
              <a:t>area of developing toolkits for Library Staff Training in their University.</a:t>
            </a:r>
            <a:endParaRPr lang="ro-RO" sz="2000" b="1" dirty="0">
              <a:latin typeface="FreeSans"/>
            </a:endParaRPr>
          </a:p>
          <a:p>
            <a:endParaRPr lang="ro-RO" sz="2000" b="1" dirty="0">
              <a:latin typeface="FreeSans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sz="2000" b="1" dirty="0" err="1"/>
              <a:t>PURPOSE</a:t>
            </a:r>
            <a:r>
              <a:rPr lang="ro-RO" sz="2000" b="1" dirty="0"/>
              <a:t>: The </a:t>
            </a:r>
            <a:r>
              <a:rPr lang="ro-RO" sz="2000" b="1" dirty="0" err="1"/>
              <a:t>result</a:t>
            </a:r>
            <a:r>
              <a:rPr lang="ro-RO" sz="2000" b="1" dirty="0"/>
              <a:t> </a:t>
            </a:r>
            <a:r>
              <a:rPr lang="ro-RO" sz="2000" b="1" dirty="0" err="1"/>
              <a:t>will</a:t>
            </a:r>
            <a:r>
              <a:rPr lang="ro-RO" sz="2000" b="1" dirty="0"/>
              <a:t> </a:t>
            </a:r>
            <a:r>
              <a:rPr lang="en-US" sz="2000" b="1" dirty="0"/>
              <a:t>made available to the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Librarian</a:t>
            </a:r>
            <a:r>
              <a:rPr lang="ro-RO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trainers </a:t>
            </a:r>
            <a:r>
              <a:rPr lang="en-US" sz="2000" b="1" dirty="0"/>
              <a:t>who will be involved in the training of other librarians and training of library users in general</a:t>
            </a:r>
            <a:r>
              <a:rPr lang="ro-RO" sz="2000" b="1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sz="2000" b="1" dirty="0" err="1"/>
              <a:t>IO7</a:t>
            </a:r>
            <a:r>
              <a:rPr lang="ro-RO" sz="2000" b="1" dirty="0"/>
              <a:t> </a:t>
            </a:r>
            <a:r>
              <a:rPr lang="ro-RO" sz="2000" b="1" dirty="0" err="1"/>
              <a:t>EXPLAINS</a:t>
            </a:r>
            <a:r>
              <a:rPr lang="ro-RO" sz="2000" b="1" dirty="0"/>
              <a:t> </a:t>
            </a:r>
            <a:r>
              <a:rPr lang="ro-RO" sz="2000" b="1" dirty="0" err="1"/>
              <a:t>the</a:t>
            </a:r>
            <a:r>
              <a:rPr lang="ro-RO" sz="2000" b="1" dirty="0"/>
              <a:t>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for specific teaching materials and methods </a:t>
            </a:r>
            <a:r>
              <a:rPr lang="en-US" sz="2000" b="1" dirty="0"/>
              <a:t>in the area of 3D</a:t>
            </a:r>
            <a:r>
              <a:rPr lang="ro-RO" sz="2000" b="1" dirty="0"/>
              <a:t> </a:t>
            </a:r>
            <a:r>
              <a:rPr lang="en-US" sz="2000" b="1" dirty="0"/>
              <a:t>Printing</a:t>
            </a:r>
            <a:r>
              <a:rPr lang="ro-RO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8FE6F951-1C32-485E-B2B8-C2C5685C6F31}"/>
              </a:ext>
            </a:extLst>
          </p:cNvPr>
          <p:cNvSpPr/>
          <p:nvPr/>
        </p:nvSpPr>
        <p:spPr>
          <a:xfrm>
            <a:off x="5529789" y="2693636"/>
            <a:ext cx="3307983" cy="1080120"/>
          </a:xfrm>
          <a:prstGeom prst="wedgeRectCallout">
            <a:avLst>
              <a:gd name="adj1" fmla="val -22754"/>
              <a:gd name="adj2" fmla="val 69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/>
              <a:t>Target </a:t>
            </a:r>
            <a:r>
              <a:rPr lang="ro-RO" b="1" dirty="0" err="1"/>
              <a:t>group</a:t>
            </a:r>
            <a:r>
              <a:rPr lang="ro-RO" b="1" dirty="0"/>
              <a:t> of </a:t>
            </a:r>
            <a:r>
              <a:rPr lang="ro-RO" b="1" dirty="0" err="1"/>
              <a:t>this</a:t>
            </a:r>
            <a:r>
              <a:rPr lang="ro-RO" b="1" dirty="0"/>
              <a:t> IO</a:t>
            </a:r>
          </a:p>
          <a:p>
            <a:pPr algn="ctr"/>
            <a:r>
              <a:rPr lang="ro-RO" b="1" dirty="0" err="1"/>
              <a:t>Support</a:t>
            </a:r>
            <a:r>
              <a:rPr lang="ro-RO" b="1" dirty="0"/>
              <a:t> for </a:t>
            </a:r>
            <a:r>
              <a:rPr lang="ro-RO" b="1" dirty="0" err="1"/>
              <a:t>future</a:t>
            </a:r>
            <a:r>
              <a:rPr lang="ro-RO" b="1" dirty="0"/>
              <a:t> training </a:t>
            </a:r>
            <a:r>
              <a:rPr lang="ro-RO" b="1" dirty="0" err="1"/>
              <a:t>progrms</a:t>
            </a:r>
            <a:endParaRPr lang="en-US" b="1" dirty="0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3AC9FFF-1926-47C4-883C-1749EE68CD24}"/>
              </a:ext>
            </a:extLst>
          </p:cNvPr>
          <p:cNvSpPr/>
          <p:nvPr/>
        </p:nvSpPr>
        <p:spPr>
          <a:xfrm>
            <a:off x="6116980" y="5871369"/>
            <a:ext cx="2133600" cy="850106"/>
          </a:xfrm>
          <a:prstGeom prst="wedgeRectCallout">
            <a:avLst>
              <a:gd name="adj1" fmla="val 580"/>
              <a:gd name="adj2" fmla="val -15436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b="1" dirty="0" err="1"/>
              <a:t>WHY</a:t>
            </a:r>
            <a:r>
              <a:rPr lang="ro-RO" b="1" dirty="0"/>
              <a:t> </a:t>
            </a:r>
            <a:r>
              <a:rPr lang="ro-RO" b="1" dirty="0" err="1"/>
              <a:t>to</a:t>
            </a:r>
            <a:r>
              <a:rPr lang="ro-RO" b="1" dirty="0"/>
              <a:t> do it?</a:t>
            </a:r>
          </a:p>
          <a:p>
            <a:pPr algn="ctr"/>
            <a:r>
              <a:rPr lang="ro-RO" b="1" dirty="0" err="1"/>
              <a:t>HOW</a:t>
            </a:r>
            <a:r>
              <a:rPr lang="ro-RO" b="1" dirty="0"/>
              <a:t> </a:t>
            </a:r>
            <a:r>
              <a:rPr lang="ro-RO" b="1" dirty="0" err="1"/>
              <a:t>to</a:t>
            </a:r>
            <a:r>
              <a:rPr lang="ro-RO" b="1" dirty="0"/>
              <a:t> do it?</a:t>
            </a:r>
            <a:endParaRPr lang="en-US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5219359-1754-40E2-ACF0-6E6D427B3B8E}"/>
              </a:ext>
            </a:extLst>
          </p:cNvPr>
          <p:cNvSpPr/>
          <p:nvPr/>
        </p:nvSpPr>
        <p:spPr>
          <a:xfrm>
            <a:off x="457200" y="5305613"/>
            <a:ext cx="4488160" cy="1348259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RO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ro-RO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  <a:r>
              <a:rPr lang="ro-RO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build up Librarians knowledge of 3D Printing</a:t>
            </a:r>
            <a:endParaRPr lang="ro-RO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E88052-1EFE-4BEE-974B-A7C01F2370F2}"/>
              </a:ext>
            </a:extLst>
          </p:cNvPr>
          <p:cNvSpPr/>
          <p:nvPr/>
        </p:nvSpPr>
        <p:spPr>
          <a:xfrm>
            <a:off x="3059832" y="4869160"/>
            <a:ext cx="6264696" cy="19888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b="1" dirty="0" err="1"/>
              <a:t>OBJECTIVE</a:t>
            </a:r>
            <a:r>
              <a:rPr lang="ro-RO" b="1" dirty="0"/>
              <a:t>: A</a:t>
            </a:r>
            <a:r>
              <a:rPr lang="en-US" b="1" dirty="0"/>
              <a:t> set of materials to support </a:t>
            </a:r>
            <a:r>
              <a:rPr lang="ro-RO" b="1" dirty="0" err="1"/>
              <a:t>Librarian</a:t>
            </a:r>
            <a:r>
              <a:rPr lang="ro-RO" b="1" dirty="0"/>
              <a:t> </a:t>
            </a:r>
            <a:r>
              <a:rPr lang="ro-RO" b="1" dirty="0" err="1"/>
              <a:t>trainers</a:t>
            </a:r>
            <a:r>
              <a:rPr lang="en-US" b="1" dirty="0"/>
              <a:t> in rolling out the 3D</a:t>
            </a:r>
            <a:r>
              <a:rPr lang="ro-RO" b="1" dirty="0"/>
              <a:t> </a:t>
            </a:r>
            <a:r>
              <a:rPr lang="en-US" b="1" dirty="0"/>
              <a:t>Printing</a:t>
            </a:r>
            <a:r>
              <a:rPr lang="ro-RO" b="1" dirty="0"/>
              <a:t> </a:t>
            </a:r>
            <a:r>
              <a:rPr lang="en-US" b="1" dirty="0"/>
              <a:t>curriculum developed in </a:t>
            </a:r>
            <a:r>
              <a:rPr lang="en-US" b="1" dirty="0" err="1"/>
              <a:t>O3</a:t>
            </a:r>
            <a:r>
              <a:rPr lang="en-US" b="1" dirty="0"/>
              <a:t>, </a:t>
            </a:r>
            <a:r>
              <a:rPr lang="en-US" b="1" dirty="0" err="1"/>
              <a:t>O4</a:t>
            </a:r>
            <a:r>
              <a:rPr lang="en-US" b="1" dirty="0"/>
              <a:t>, </a:t>
            </a:r>
            <a:r>
              <a:rPr lang="en-US" b="1" dirty="0" err="1"/>
              <a:t>O5</a:t>
            </a:r>
            <a:r>
              <a:rPr lang="en-US" b="1" dirty="0"/>
              <a:t> and </a:t>
            </a:r>
            <a:r>
              <a:rPr lang="en-US" b="1" dirty="0" err="1"/>
              <a:t>O6</a:t>
            </a:r>
            <a:r>
              <a:rPr lang="en-US" b="1" dirty="0"/>
              <a:t> providing specific materials for all the sessions</a:t>
            </a:r>
            <a:r>
              <a:rPr lang="ro-RO" b="1" dirty="0"/>
              <a:t> </a:t>
            </a:r>
            <a:r>
              <a:rPr lang="en-US" b="1" dirty="0"/>
              <a:t>in the blended 3D Printing Training curriculum</a:t>
            </a:r>
            <a:r>
              <a:rPr lang="ro-RO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464413"/>
      </p:ext>
    </p:extLst>
  </p:cSld>
  <p:clrMapOvr>
    <a:masterClrMapping/>
  </p:clrMapOvr>
  <p:transition advClick="0" advTm="8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2873-698D-49CD-9AC4-26DEFB79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/>
          <a:lstStyle/>
          <a:p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set of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the future Librarian Training staff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(1/2):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57631-7915-4CCF-BFE0-ABD1F4AF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2000" b="1" dirty="0">
                <a:solidFill>
                  <a:srgbClr val="000099"/>
                </a:solidFill>
              </a:rPr>
              <a:t>1. </a:t>
            </a:r>
            <a:r>
              <a:rPr lang="en-US" sz="2000" b="1" dirty="0">
                <a:solidFill>
                  <a:srgbClr val="000099"/>
                </a:solidFill>
              </a:rPr>
              <a:t>Theoretical 3D Printing teaching courses</a:t>
            </a:r>
            <a:r>
              <a:rPr lang="ro-RO" sz="2000" b="1" dirty="0">
                <a:solidFill>
                  <a:srgbClr val="000099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99"/>
                </a:solidFill>
              </a:rPr>
              <a:t>For each of the theoretical 3D Printing courses, the toolkit will provide: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2000" dirty="0"/>
              <a:t>a</a:t>
            </a:r>
            <a:r>
              <a:rPr lang="en-US" sz="2000" dirty="0"/>
              <a:t> lesson plan (showing the learning objectives, 3D Printing teaching methods for the main points to</a:t>
            </a:r>
            <a:r>
              <a:rPr lang="ro-RO" sz="2000" dirty="0"/>
              <a:t> </a:t>
            </a:r>
            <a:r>
              <a:rPr lang="en-US" sz="2000" dirty="0"/>
              <a:t>be covered and a timing guide)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 PowerPoint presentations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Description of teaching methods: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Lecture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Role play scenarios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Exercises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Brainstorming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Assignments (discussion questions, case studies)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Further resources for Librarians teachers, researchers and students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337C7-862A-4F41-96B2-B97BF8A3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CF0D5-FAD5-4870-856D-AC291E83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87974"/>
      </p:ext>
    </p:extLst>
  </p:cSld>
  <p:clrMapOvr>
    <a:masterClrMapping/>
  </p:clrMapOvr>
  <p:transition advClick="0" advTm="8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2873-698D-49CD-9AC4-26DEFB79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/>
          <a:lstStyle/>
          <a:p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set of </a:t>
            </a:r>
            <a:r>
              <a:rPr lang="ro-RO" sz="32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the future Librarian Training staff</a:t>
            </a:r>
            <a:r>
              <a:rPr lang="ro-RO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(2/2):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57631-7915-4CCF-BFE0-ABD1F4AF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2. Assignments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Apart from the theoretical hours, Librarians will be guided through individual work and assignments.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There will be a list of required readings and a suggested timeline. These assignments build upon</a:t>
            </a:r>
            <a:r>
              <a:rPr lang="ro-RO" sz="2000" dirty="0"/>
              <a:t> </a:t>
            </a:r>
            <a:r>
              <a:rPr lang="en-US" sz="2000" dirty="0"/>
              <a:t>each other and feedback from the course leader and this will allow for deeper learning. </a:t>
            </a:r>
            <a:endParaRPr lang="ro-RO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</a:t>
            </a:r>
            <a:r>
              <a:rPr lang="ro-RO" sz="2000" dirty="0"/>
              <a:t> </a:t>
            </a:r>
            <a:r>
              <a:rPr lang="en-US" sz="2000" dirty="0"/>
              <a:t>assignments will be followed by feedback, individual discussions with the trainers and leaders.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337C7-862A-4F41-96B2-B97BF8A3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CF0D5-FAD5-4870-856D-AC291E83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39504"/>
      </p:ext>
    </p:extLst>
  </p:cSld>
  <p:clrMapOvr>
    <a:masterClrMapping/>
  </p:clrMapOvr>
  <p:transition advClick="0" advTm="8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D1FE0-612F-456A-B409-FEA7A0E3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99"/>
                </a:solidFill>
              </a:rPr>
              <a:t>Methodology</a:t>
            </a:r>
            <a:r>
              <a:rPr lang="ro-RO" sz="3200" b="1" dirty="0">
                <a:solidFill>
                  <a:srgbClr val="000099"/>
                </a:solidFill>
              </a:rPr>
              <a:t> (1/2):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1608D-6A5A-4504-8AAC-D591150A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55F7B-D00F-47FC-A38F-CE735289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82445-F9F7-4833-8C51-AADF9B0E8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Each partner organization will be assigned the specific topics/chapters mirroring the topics produced</a:t>
            </a:r>
            <a:r>
              <a:rPr lang="ro-RO" sz="2000" dirty="0"/>
              <a:t> </a:t>
            </a:r>
            <a:r>
              <a:rPr lang="en-US" sz="2000" dirty="0"/>
              <a:t>for the 3D Printing Training curriculum. </a:t>
            </a:r>
            <a:endParaRPr lang="ro-RO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 activity </a:t>
            </a:r>
            <a:r>
              <a:rPr lang="en-US" sz="2000" dirty="0" err="1"/>
              <a:t>A4</a:t>
            </a:r>
            <a:r>
              <a:rPr lang="en-US" sz="2000" dirty="0"/>
              <a:t> (Elaborating trainers’ toolkit for theoretical</a:t>
            </a:r>
            <a:r>
              <a:rPr lang="ro-RO" sz="2000" dirty="0"/>
              <a:t> </a:t>
            </a:r>
            <a:r>
              <a:rPr lang="en-US" sz="2000" dirty="0"/>
              <a:t>program) will start after the completion of A 3.1 (Developing curriculum) for both theoretical and</a:t>
            </a:r>
            <a:r>
              <a:rPr lang="ro-RO" sz="2000" dirty="0"/>
              <a:t> </a:t>
            </a:r>
            <a:r>
              <a:rPr lang="en-US" sz="2000" dirty="0"/>
              <a:t>practical sessions and will be followed by the short</a:t>
            </a:r>
            <a:r>
              <a:rPr lang="ro-RO" sz="2000" dirty="0"/>
              <a:t>-</a:t>
            </a:r>
            <a:r>
              <a:rPr lang="en-US" sz="2000" dirty="0"/>
              <a:t>term learning event </a:t>
            </a:r>
            <a:r>
              <a:rPr lang="en-US" sz="2000" dirty="0" err="1"/>
              <a:t>C3</a:t>
            </a:r>
            <a:r>
              <a:rPr lang="en-US" sz="2000" dirty="0"/>
              <a:t> - Mentoring and applying</a:t>
            </a:r>
            <a:r>
              <a:rPr lang="ro-RO" sz="2000" dirty="0"/>
              <a:t> </a:t>
            </a:r>
            <a:r>
              <a:rPr lang="en-US" sz="2000" dirty="0"/>
              <a:t>the trainers toolkit in 3D Printing training.</a:t>
            </a:r>
            <a:endParaRPr lang="ro-RO" sz="2000" dirty="0"/>
          </a:p>
          <a:p>
            <a:pPr marL="0" indent="0">
              <a:buNone/>
            </a:pPr>
            <a:endParaRPr lang="ro-RO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UTBV</a:t>
            </a:r>
            <a:r>
              <a:rPr lang="en-US" sz="2000" b="1" dirty="0">
                <a:solidFill>
                  <a:srgbClr val="FF0000"/>
                </a:solidFill>
              </a:rPr>
              <a:t>, Romania </a:t>
            </a:r>
            <a:r>
              <a:rPr lang="en-US" sz="2000" dirty="0"/>
              <a:t>will monitor the progress and ensure keeping the workgroup updates and regular</a:t>
            </a:r>
            <a:r>
              <a:rPr lang="ro-RO" sz="2000" dirty="0"/>
              <a:t> </a:t>
            </a:r>
            <a:r>
              <a:rPr lang="en-US" sz="2000" dirty="0"/>
              <a:t>information. Monitoring will involve:</a:t>
            </a:r>
          </a:p>
          <a:p>
            <a:pPr marL="400050" lvl="1" indent="0">
              <a:buNone/>
            </a:pPr>
            <a:r>
              <a:rPr lang="en-US" sz="2000" dirty="0"/>
              <a:t>1. Setting the general framework for drafting the 3D Printing toolkit and for regular communication</a:t>
            </a:r>
            <a:r>
              <a:rPr lang="ro-RO" sz="2000" dirty="0"/>
              <a:t> </a:t>
            </a:r>
            <a:r>
              <a:rPr lang="en-US" sz="2000" dirty="0"/>
              <a:t>means throughout the process.</a:t>
            </a:r>
          </a:p>
          <a:p>
            <a:pPr marL="400050" lvl="1" indent="0">
              <a:buNone/>
            </a:pPr>
            <a:r>
              <a:rPr lang="en-US" sz="2000" dirty="0"/>
              <a:t>2. Organizing work and monitoring progress to comply with deadlines</a:t>
            </a:r>
          </a:p>
          <a:p>
            <a:pPr marL="400050" lvl="1" indent="0">
              <a:buNone/>
            </a:pPr>
            <a:r>
              <a:rPr lang="en-US" sz="2000" dirty="0"/>
              <a:t>3. Offering support and guidance to partners involved</a:t>
            </a:r>
          </a:p>
          <a:p>
            <a:pPr marL="400050" lvl="1" indent="0">
              <a:buNone/>
            </a:pPr>
            <a:r>
              <a:rPr lang="en-US" sz="2000" dirty="0"/>
              <a:t>4. Giving the final approval for the set of resources to feature in the toolkit</a:t>
            </a:r>
          </a:p>
          <a:p>
            <a:pPr marL="400050" lvl="1" indent="0">
              <a:buNone/>
            </a:pPr>
            <a:r>
              <a:rPr lang="en-US" sz="2000" dirty="0"/>
              <a:t>5. Ensuring materials are translated into the languages of the Consortium.</a:t>
            </a:r>
          </a:p>
        </p:txBody>
      </p:sp>
    </p:spTree>
    <p:extLst>
      <p:ext uri="{BB962C8B-B14F-4D97-AF65-F5344CB8AC3E}">
        <p14:creationId xmlns:p14="http://schemas.microsoft.com/office/powerpoint/2010/main" val="3761864422"/>
      </p:ext>
    </p:extLst>
  </p:cSld>
  <p:clrMapOvr>
    <a:masterClrMapping/>
  </p:clrMapOvr>
  <p:transition advClick="0" advTm="8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D1FE0-612F-456A-B409-FEA7A0E3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99"/>
                </a:solidFill>
              </a:rPr>
              <a:t>Methodology</a:t>
            </a:r>
            <a:r>
              <a:rPr lang="ro-RO" sz="3200" b="1" dirty="0">
                <a:solidFill>
                  <a:srgbClr val="000099"/>
                </a:solidFill>
              </a:rPr>
              <a:t> (2/2):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1608D-6A5A-4504-8AAC-D591150A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555F7B-D00F-47FC-A38F-CE735289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82445-F9F7-4833-8C51-AADF9B0E8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 theoretical teaching 3D Printing toolkit will be also complemented with </a:t>
            </a:r>
            <a:r>
              <a:rPr lang="en-US" sz="2000" dirty="0" err="1"/>
              <a:t>O6</a:t>
            </a:r>
            <a:r>
              <a:rPr lang="en-US" sz="2000" dirty="0"/>
              <a:t>. </a:t>
            </a:r>
            <a:endParaRPr lang="ro-RO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 participating</a:t>
            </a:r>
            <a:r>
              <a:rPr lang="ro-RO" sz="2000" dirty="0"/>
              <a:t> </a:t>
            </a:r>
            <a:r>
              <a:rPr lang="en-US" sz="2000" dirty="0"/>
              <a:t>organizations will also ensure the alignment of the trainers’ toolkit topics with the 3D Printing Training</a:t>
            </a:r>
            <a:r>
              <a:rPr lang="ro-RO" sz="2000" dirty="0"/>
              <a:t> </a:t>
            </a:r>
            <a:r>
              <a:rPr lang="en-US" sz="2000" dirty="0"/>
              <a:t>program objectives and assignments.</a:t>
            </a:r>
            <a:endParaRPr lang="ro-RO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In order to make it more known among potential indirect beneficiaries, the trainers’ toolkit will be</a:t>
            </a:r>
            <a:r>
              <a:rPr lang="ro-RO" sz="2000" dirty="0"/>
              <a:t> </a:t>
            </a:r>
            <a:r>
              <a:rPr lang="en-US" sz="2000" dirty="0"/>
              <a:t>promoted through social media channels of all partners, each partners’ website, through mailing list</a:t>
            </a:r>
            <a:r>
              <a:rPr lang="ro-RO" sz="2000" dirty="0"/>
              <a:t> </a:t>
            </a:r>
            <a:r>
              <a:rPr lang="en-US" sz="2000" dirty="0"/>
              <a:t>of the newsletter's subscribers and through the National Library Associations who are the influential</a:t>
            </a:r>
            <a:r>
              <a:rPr lang="ro-RO" sz="2000" dirty="0"/>
              <a:t> </a:t>
            </a:r>
            <a:r>
              <a:rPr lang="en-US" sz="2000" dirty="0"/>
              <a:t>Associate Partners in the </a:t>
            </a:r>
            <a:r>
              <a:rPr lang="en-US" sz="2000" dirty="0" err="1"/>
              <a:t>INNO3D</a:t>
            </a:r>
            <a:r>
              <a:rPr lang="en-US" sz="2000" dirty="0"/>
              <a:t> project.</a:t>
            </a:r>
            <a:endParaRPr lang="ro-RO" sz="2000" dirty="0"/>
          </a:p>
          <a:p>
            <a:pPr marL="0" indent="0">
              <a:buNone/>
            </a:pP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1814292530"/>
      </p:ext>
    </p:extLst>
  </p:cSld>
  <p:clrMapOvr>
    <a:masterClrMapping/>
  </p:clrMapOvr>
  <p:transition advClick="0" advTm="8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C1F5-BC23-472F-BB2F-55D1931C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b="1" dirty="0" err="1">
                <a:solidFill>
                  <a:srgbClr val="000099"/>
                </a:solidFill>
              </a:rPr>
              <a:t>Conclusions</a:t>
            </a:r>
            <a:r>
              <a:rPr lang="ro-RO" sz="3200" b="1" dirty="0">
                <a:solidFill>
                  <a:srgbClr val="000099"/>
                </a:solidFill>
              </a:rPr>
              <a:t>:</a:t>
            </a:r>
            <a:endParaRPr lang="en-US" sz="3200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46571-6384-41B5-9636-084D3D659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o-RO" sz="2000" dirty="0"/>
              <a:t>The material </a:t>
            </a:r>
            <a:r>
              <a:rPr lang="ro-RO" sz="2000" dirty="0" err="1"/>
              <a:t>should</a:t>
            </a:r>
            <a:r>
              <a:rPr lang="ro-RO" sz="2000" dirty="0"/>
              <a:t> </a:t>
            </a:r>
            <a:r>
              <a:rPr lang="ro-RO" sz="2000" dirty="0" err="1"/>
              <a:t>be</a:t>
            </a:r>
            <a:r>
              <a:rPr lang="ro-RO" sz="2000" dirty="0"/>
              <a:t> a </a:t>
            </a:r>
            <a:r>
              <a:rPr lang="ro-RO" sz="2000" dirty="0" err="1"/>
              <a:t>toolkit</a:t>
            </a:r>
            <a:r>
              <a:rPr lang="ro-RO" sz="2000" dirty="0"/>
              <a:t> for </a:t>
            </a:r>
            <a:r>
              <a:rPr lang="ro-RO" sz="2000" dirty="0" err="1"/>
              <a:t>future</a:t>
            </a:r>
            <a:r>
              <a:rPr lang="ro-RO" sz="2000" dirty="0"/>
              <a:t> </a:t>
            </a:r>
            <a:r>
              <a:rPr lang="ro-RO" sz="2000" dirty="0" err="1"/>
              <a:t>trainers</a:t>
            </a:r>
            <a:endParaRPr lang="ro-RO" sz="2000" dirty="0"/>
          </a:p>
          <a:p>
            <a:pPr marL="457200" indent="-457200">
              <a:buFont typeface="+mj-lt"/>
              <a:buAutoNum type="arabicPeriod"/>
            </a:pPr>
            <a:r>
              <a:rPr lang="ro-RO" sz="2000" dirty="0" err="1"/>
              <a:t>Toolkit</a:t>
            </a:r>
            <a:r>
              <a:rPr lang="ro-RO" sz="2000" dirty="0"/>
              <a:t> = </a:t>
            </a:r>
            <a:r>
              <a:rPr lang="ro-RO" sz="2000" dirty="0" err="1"/>
              <a:t>Guide</a:t>
            </a:r>
            <a:r>
              <a:rPr lang="ro-RO" sz="2000" dirty="0"/>
              <a:t> for </a:t>
            </a:r>
            <a:r>
              <a:rPr lang="ro-RO" sz="2000" dirty="0" err="1"/>
              <a:t>trainings</a:t>
            </a:r>
            <a:r>
              <a:rPr lang="ro-RO" sz="2000" dirty="0"/>
              <a:t> </a:t>
            </a:r>
            <a:r>
              <a:rPr lang="ro-RO" sz="2000" dirty="0" err="1"/>
              <a:t>and</a:t>
            </a:r>
            <a:r>
              <a:rPr lang="ro-RO" sz="2000" dirty="0"/>
              <a:t> </a:t>
            </a:r>
            <a:r>
              <a:rPr lang="ro-RO" sz="2000" dirty="0" err="1"/>
              <a:t>mentoring</a:t>
            </a:r>
            <a:r>
              <a:rPr lang="ro-RO" sz="2000" dirty="0"/>
              <a:t> in </a:t>
            </a:r>
            <a:r>
              <a:rPr lang="ro-RO" sz="2000" dirty="0" err="1"/>
              <a:t>the</a:t>
            </a:r>
            <a:r>
              <a:rPr lang="ro-RO" sz="2000" dirty="0"/>
              <a:t> </a:t>
            </a:r>
            <a:r>
              <a:rPr lang="ro-RO" sz="2000" dirty="0" err="1"/>
              <a:t>field</a:t>
            </a:r>
            <a:r>
              <a:rPr lang="ro-RO" sz="2000" dirty="0"/>
              <a:t> of </a:t>
            </a:r>
            <a:r>
              <a:rPr lang="ro-RO" sz="2000" dirty="0" err="1"/>
              <a:t>3D</a:t>
            </a:r>
            <a:r>
              <a:rPr lang="ro-RO" sz="2000" dirty="0"/>
              <a:t> </a:t>
            </a:r>
            <a:r>
              <a:rPr lang="ro-RO" sz="2000" dirty="0" err="1"/>
              <a:t>Printing</a:t>
            </a:r>
            <a:endParaRPr lang="ro-RO" sz="2000" dirty="0"/>
          </a:p>
          <a:p>
            <a:pPr marL="457200" indent="-457200">
              <a:buFont typeface="+mj-lt"/>
              <a:buAutoNum type="arabicPeriod"/>
            </a:pPr>
            <a:r>
              <a:rPr lang="ro-RO" sz="2000" dirty="0"/>
              <a:t>Training </a:t>
            </a:r>
            <a:r>
              <a:rPr lang="ro-RO" sz="2000" dirty="0" err="1"/>
              <a:t>materials</a:t>
            </a:r>
            <a:r>
              <a:rPr lang="ro-RO" sz="2000" dirty="0"/>
              <a:t> of </a:t>
            </a:r>
            <a:r>
              <a:rPr lang="ro-RO" sz="2000" dirty="0" err="1"/>
              <a:t>IO6</a:t>
            </a:r>
            <a:r>
              <a:rPr lang="ro-RO" sz="2000" dirty="0"/>
              <a:t> </a:t>
            </a:r>
            <a:r>
              <a:rPr lang="ro-RO" sz="2000" dirty="0" err="1"/>
              <a:t>will</a:t>
            </a:r>
            <a:r>
              <a:rPr lang="ro-RO" sz="2000" dirty="0"/>
              <a:t> </a:t>
            </a:r>
            <a:r>
              <a:rPr lang="ro-RO" sz="2000" dirty="0" err="1"/>
              <a:t>be</a:t>
            </a:r>
            <a:r>
              <a:rPr lang="ro-RO" sz="2000" dirty="0"/>
              <a:t> </a:t>
            </a:r>
            <a:r>
              <a:rPr lang="ro-RO" sz="2000" dirty="0" err="1"/>
              <a:t>the</a:t>
            </a:r>
            <a:r>
              <a:rPr lang="ro-RO" sz="2000" dirty="0"/>
              <a:t> </a:t>
            </a:r>
            <a:r>
              <a:rPr lang="ro-RO" sz="2000" dirty="0" err="1"/>
              <a:t>main</a:t>
            </a:r>
            <a:r>
              <a:rPr lang="ro-RO" sz="2000" dirty="0"/>
              <a:t> ”</a:t>
            </a:r>
            <a:r>
              <a:rPr lang="ro-RO" sz="2000" dirty="0" err="1"/>
              <a:t>source</a:t>
            </a:r>
            <a:r>
              <a:rPr lang="ro-RO" sz="2000" dirty="0"/>
              <a:t>” for </a:t>
            </a:r>
            <a:r>
              <a:rPr lang="ro-RO" sz="2000" dirty="0" err="1"/>
              <a:t>IO7</a:t>
            </a:r>
            <a:endParaRPr lang="ro-RO" sz="2000" dirty="0"/>
          </a:p>
          <a:p>
            <a:pPr marL="457200" indent="-457200">
              <a:buFont typeface="+mj-lt"/>
              <a:buAutoNum type="arabicPeriod"/>
            </a:pPr>
            <a:r>
              <a:rPr lang="ro-RO" sz="2000" dirty="0"/>
              <a:t>The </a:t>
            </a:r>
            <a:r>
              <a:rPr lang="ro-RO" sz="2000" dirty="0" err="1"/>
              <a:t>trainers</a:t>
            </a:r>
            <a:r>
              <a:rPr lang="en-US" sz="2000" dirty="0"/>
              <a:t>’</a:t>
            </a:r>
            <a:r>
              <a:rPr lang="ro-RO" sz="2000" dirty="0"/>
              <a:t> </a:t>
            </a:r>
            <a:r>
              <a:rPr lang="ro-RO" sz="2000" dirty="0" err="1"/>
              <a:t>toolkit</a:t>
            </a:r>
            <a:r>
              <a:rPr lang="ro-RO" sz="2000" dirty="0"/>
              <a:t> </a:t>
            </a:r>
            <a:r>
              <a:rPr lang="en-US" sz="2000" dirty="0"/>
              <a:t>will support the novices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Understand 3D printing knowledge base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How to apply the </a:t>
            </a:r>
            <a:r>
              <a:rPr lang="en-US" sz="2000" dirty="0" err="1"/>
              <a:t>INNO3D</a:t>
            </a:r>
            <a:r>
              <a:rPr lang="en-US" sz="2000" dirty="0"/>
              <a:t> design training program (as trainers) – effectively and efficiently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How to train and how to do mentoring activities with future librarians involved in the target group of the project ... But also in future trainings.</a:t>
            </a:r>
            <a:endParaRPr lang="ro-RO" sz="2000" dirty="0"/>
          </a:p>
          <a:p>
            <a:pPr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CD35B-22AD-441B-AAA2-C04E2FF06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58878D-292E-4869-B80C-BE91AB725144}" type="datetime4">
              <a:rPr lang="en-US" smtClean="0"/>
              <a:pPr>
                <a:defRPr/>
              </a:pPr>
              <a:t>November 4, 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07174-9858-4947-B382-7E7064AFA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975C0-D109-4B1C-9EE1-42FEB8D296B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8003"/>
      </p:ext>
    </p:extLst>
  </p:cSld>
  <p:clrMapOvr>
    <a:masterClrMapping/>
  </p:clrMapOvr>
  <p:transition advClick="0" advTm="8000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</TotalTime>
  <Words>636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FreeSans</vt:lpstr>
      <vt:lpstr>Wingdings</vt:lpstr>
      <vt:lpstr>Office Theme</vt:lpstr>
      <vt:lpstr> IO7 - 3D Printing Trainers Toolkit for theoretical programme</vt:lpstr>
      <vt:lpstr>Technical Details of the IO7 </vt:lpstr>
      <vt:lpstr>Technical Details of the IO7 </vt:lpstr>
      <vt:lpstr>The set of resources guide the future Librarian Training staff (1/2):</vt:lpstr>
      <vt:lpstr>The set of resources guide the future Librarian Training staff (2/2):</vt:lpstr>
      <vt:lpstr>Methodology (1/2):</vt:lpstr>
      <vt:lpstr>Methodology (2/2):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ORGANIZATION PERFORMANCE  A conceptual model</dc:title>
  <dc:creator>inginerieint</dc:creator>
  <cp:lastModifiedBy>Anca Draghici</cp:lastModifiedBy>
  <cp:revision>491</cp:revision>
  <dcterms:created xsi:type="dcterms:W3CDTF">2013-10-07T12:19:32Z</dcterms:created>
  <dcterms:modified xsi:type="dcterms:W3CDTF">2019-11-04T10:21:39Z</dcterms:modified>
</cp:coreProperties>
</file>