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5" r:id="rId5"/>
    <p:sldId id="286" r:id="rId6"/>
    <p:sldId id="297" r:id="rId7"/>
    <p:sldId id="298" r:id="rId8"/>
    <p:sldId id="299" r:id="rId9"/>
    <p:sldId id="300" r:id="rId10"/>
    <p:sldId id="296" r:id="rId11"/>
    <p:sldId id="301" r:id="rId12"/>
    <p:sldId id="260" r:id="rId13"/>
    <p:sldId id="302" r:id="rId14"/>
    <p:sldId id="288" r:id="rId15"/>
    <p:sldId id="294" r:id="rId16"/>
    <p:sldId id="290" r:id="rId17"/>
    <p:sldId id="289" r:id="rId18"/>
    <p:sldId id="291" r:id="rId19"/>
    <p:sldId id="292" r:id="rId20"/>
    <p:sldId id="295" r:id="rId21"/>
    <p:sldId id="293" r:id="rId22"/>
    <p:sldId id="261" r:id="rId23"/>
    <p:sldId id="262" r:id="rId24"/>
    <p:sldId id="276" r:id="rId25"/>
    <p:sldId id="303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576C9-34BF-4B0C-BCFA-E57BA3F9B447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BB738-F5CA-4C7A-B526-54E1A8A32E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14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578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79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520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22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680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622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67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6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241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487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20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884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941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995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09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736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99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03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7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90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05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93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01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BB738-F5CA-4C7A-B526-54E1A8A32EA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2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9E67-5E95-4217-9A66-AB813691731F}" type="datetime1">
              <a:rPr lang="es-ES" smtClean="0"/>
              <a:t>14/10/2019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90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5751-5D48-4E75-97A0-EAC8021BEC01}" type="datetime1">
              <a:rPr lang="es-ES" smtClean="0"/>
              <a:t>14/10/2019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9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5C12-9533-4F48-94CC-D4F2F1D818C8}" type="datetime1">
              <a:rPr lang="es-ES" smtClean="0"/>
              <a:t>14/10/2019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304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829F-E987-4784-A0A0-631DB68B2886}" type="datetime1">
              <a:rPr lang="es-ES" smtClean="0"/>
              <a:t>14/10/2019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12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0BA1-2109-4D20-B47D-A196C36816A8}" type="datetime1">
              <a:rPr lang="es-ES" smtClean="0"/>
              <a:t>14/10/2019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88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0470-462E-4B68-A64D-CEAF56BFD03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6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80148-8317-4023-A62E-4806A718924F}" type="datetime1">
              <a:rPr lang="es-ES" smtClean="0"/>
              <a:t>14/10/2019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42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4856-D563-43AA-8FEB-FDA22CFA05A4}" type="datetime1">
              <a:rPr lang="es-ES" smtClean="0"/>
              <a:t>14/10/2019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75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5375E-DBF6-482E-B54F-D832663E6832}" type="datetime1">
              <a:rPr lang="es-ES" smtClean="0"/>
              <a:t>14/10/2019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25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3061-77A0-4F4E-A40E-3A0BBC9ED5D4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2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BC16-9F74-4014-A3DB-738B5A2A5EDC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7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13428-4E5E-4509-B8A7-DA3A58D3EF11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F5DF0-CCB5-4064-AB81-4062EE3809D2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6957" y="59385"/>
            <a:ext cx="2481943" cy="7093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49070" y="59543"/>
            <a:ext cx="2006487" cy="709200"/>
          </a:xfrm>
          <a:prstGeom prst="rect">
            <a:avLst/>
          </a:prstGeom>
        </p:spPr>
      </p:pic>
      <p:cxnSp>
        <p:nvCxnSpPr>
          <p:cNvPr id="10" name="Conector recto 9"/>
          <p:cNvCxnSpPr/>
          <p:nvPr userDrawn="1"/>
        </p:nvCxnSpPr>
        <p:spPr>
          <a:xfrm>
            <a:off x="0" y="768743"/>
            <a:ext cx="121920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 userDrawn="1"/>
        </p:nvSpPr>
        <p:spPr>
          <a:xfrm>
            <a:off x="3900196" y="302097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GA</a:t>
            </a:r>
            <a:r>
              <a:rPr lang="es-ES" b="1" baseline="0" dirty="0" smtClean="0"/>
              <a:t> </a:t>
            </a:r>
            <a:r>
              <a:rPr lang="es-ES" b="1" baseline="0" dirty="0" err="1" smtClean="0"/>
              <a:t>number</a:t>
            </a:r>
            <a:r>
              <a:rPr lang="es-ES" b="1" baseline="0" dirty="0" smtClean="0"/>
              <a:t> : 2019-1-IE02-KA203-000693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2624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amanthavanrijs.nl/2017/12/07/3d-printing-teens-6-building-3d-printer-xyz-axi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ll3dp.com/2/fdm-3d-printing-post-processing-an-overview-for-beginner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3dprintingmedia.network/800-registered-3d-printers-in-librari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dprintingmedia.network/800-registered-3d-printers-in-librarie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3dprintingmedia.network/800-registered-3d-printers-in-librarie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mplify3d.com/support/articles/working-with-file-types/" TargetMode="External"/><Relationship Id="rId13" Type="http://schemas.openxmlformats.org/officeDocument/2006/relationships/hyperlink" Target="https://rigid.ink/blogs/news/optimum-infill" TargetMode="External"/><Relationship Id="rId3" Type="http://schemas.openxmlformats.org/officeDocument/2006/relationships/hyperlink" Target="https://engineeringproductdesign.com/rapid-prototyping-process-selection-key-factors/" TargetMode="External"/><Relationship Id="rId7" Type="http://schemas.openxmlformats.org/officeDocument/2006/relationships/hyperlink" Target="https://www.simplify3d.com/support/print-quality-troubleshooting/" TargetMode="External"/><Relationship Id="rId12" Type="http://schemas.openxmlformats.org/officeDocument/2006/relationships/hyperlink" Target="https://all3dp.com/1/stl-repair-stl-file-online-checker-fix-3d-model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3dhubs.com/knowledge-base/fdm-3d-printing-materials-compared/#methodology" TargetMode="External"/><Relationship Id="rId11" Type="http://schemas.openxmlformats.org/officeDocument/2006/relationships/hyperlink" Target="https://all3dp.com/3d-printing-file-formats/" TargetMode="External"/><Relationship Id="rId5" Type="http://schemas.openxmlformats.org/officeDocument/2006/relationships/hyperlink" Target="https://www.simplify3d.com/support/materials-guide/properties-table/" TargetMode="External"/><Relationship Id="rId15" Type="http://schemas.openxmlformats.org/officeDocument/2006/relationships/hyperlink" Target="https://all3dp.com/2/fdm-3d-printing-post-processing-an-overview-for-beginners/" TargetMode="External"/><Relationship Id="rId10" Type="http://schemas.openxmlformats.org/officeDocument/2006/relationships/hyperlink" Target="https://www.3dhubs.com/knowledge-base/definitive-3d-printing-glossary/" TargetMode="External"/><Relationship Id="rId4" Type="http://schemas.openxmlformats.org/officeDocument/2006/relationships/hyperlink" Target="https://www.3dhubs.com/guides/3d-printing/#basics" TargetMode="External"/><Relationship Id="rId9" Type="http://schemas.openxmlformats.org/officeDocument/2006/relationships/hyperlink" Target="https://rigid.ink/blogs/news/the-ultimate-3d-printing-glossary" TargetMode="External"/><Relationship Id="rId14" Type="http://schemas.openxmlformats.org/officeDocument/2006/relationships/hyperlink" Target="https://rigid.ink/pages/ultimate-troubleshooting-gui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3dprintingmedia.network/800-registered-3d-printers-in-libraries/" TargetMode="External"/><Relationship Id="rId3" Type="http://schemas.openxmlformats.org/officeDocument/2006/relationships/hyperlink" Target="https://www.webjunction.org/news/webjunction/3D_Printer_Revolution.html" TargetMode="External"/><Relationship Id="rId7" Type="http://schemas.openxmlformats.org/officeDocument/2006/relationships/hyperlink" Target="http://www.ala.org/advocacy/intfreedom/3d_printer_polic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l3dp.com/2/3d-print-in-a-library-what-to-consider-how-to-find-them/" TargetMode="External"/><Relationship Id="rId5" Type="http://schemas.openxmlformats.org/officeDocument/2006/relationships/hyperlink" Target="https://americanlibrariesmagazine.org/blogs/the-scoop/3d-printing-and-libraries/" TargetMode="External"/><Relationship Id="rId10" Type="http://schemas.openxmlformats.org/officeDocument/2006/relationships/hyperlink" Target="https://www.thingiverse.com/groups/3d-printers-in-libraries" TargetMode="External"/><Relationship Id="rId4" Type="http://schemas.openxmlformats.org/officeDocument/2006/relationships/hyperlink" Target="https://new.library.arizona.edu/visit/print/3D" TargetMode="External"/><Relationship Id="rId9" Type="http://schemas.openxmlformats.org/officeDocument/2006/relationships/hyperlink" Target="http://hq.yalsa.net/programs/3724/3d-printer-clubs-and-student-leadership-opportuniti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junction.org/news/webjunction/3D_Printer_Revolution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3138/jelis.56.2.114" TargetMode="External"/><Relationship Id="rId4" Type="http://schemas.openxmlformats.org/officeDocument/2006/relationships/hyperlink" Target="https://er.educause.edu/articles/2014/10/making-it-real-3d-printing-as-a-library-servic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r.educause.edu/articles/2014/10/making-it-real-3d-printing-as-a-library-service" TargetMode="External"/><Relationship Id="rId3" Type="http://schemas.openxmlformats.org/officeDocument/2006/relationships/hyperlink" Target="https://www.torontopubliclibrary.ca/using-the-library/computer-services/innovation-spaces/3D-design-print.jsp" TargetMode="External"/><Relationship Id="rId7" Type="http://schemas.openxmlformats.org/officeDocument/2006/relationships/hyperlink" Target="https://grabcad.com/groups/3d-printing-group/discussions/what-skills-are-needed-to-be-a-3d-printing-technicia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.materialise.com/blog/en/5-skills-to-help-you-begin-3d-printing-today/" TargetMode="External"/><Relationship Id="rId5" Type="http://schemas.openxmlformats.org/officeDocument/2006/relationships/hyperlink" Target="https://study.com/articles/3d_printing_technician_salary_training_job_description.html" TargetMode="External"/><Relationship Id="rId4" Type="http://schemas.openxmlformats.org/officeDocument/2006/relationships/hyperlink" Target="https://www.rplmn.org/services/computers-equipment/3d-printer/3d-printing-procedur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ll3dp.com/1/stl-repair-stl-file-online-checker-fix-3d-mode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914605" y="2367256"/>
            <a:ext cx="3674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Kick off Meeting</a:t>
            </a:r>
            <a:endParaRPr lang="es-E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69717" y="3909526"/>
            <a:ext cx="625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ID  01  - Framework </a:t>
            </a:r>
            <a:r>
              <a:rPr lang="es-ES" dirty="0" err="1" smtClean="0"/>
              <a:t>for</a:t>
            </a:r>
            <a:r>
              <a:rPr lang="es-ES" dirty="0" smtClean="0"/>
              <a:t> 3D </a:t>
            </a:r>
            <a:r>
              <a:rPr lang="es-ES" dirty="0" err="1" smtClean="0"/>
              <a:t>printing</a:t>
            </a:r>
            <a:r>
              <a:rPr lang="es-ES" dirty="0" smtClean="0"/>
              <a:t> in </a:t>
            </a:r>
            <a:r>
              <a:rPr lang="es-ES" dirty="0" err="1" smtClean="0"/>
              <a:t>each</a:t>
            </a:r>
            <a:r>
              <a:rPr lang="es-ES" dirty="0" smtClean="0"/>
              <a:t> EU </a:t>
            </a:r>
            <a:r>
              <a:rPr lang="es-ES" dirty="0" err="1" smtClean="0"/>
              <a:t>partner</a:t>
            </a:r>
            <a:r>
              <a:rPr lang="es-ES" dirty="0" smtClean="0"/>
              <a:t> </a:t>
            </a:r>
            <a:r>
              <a:rPr lang="es-ES" dirty="0" err="1" smtClean="0"/>
              <a:t>Institution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869717" y="63521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Limerick Institute of Technology - </a:t>
            </a:r>
            <a:r>
              <a:rPr lang="en-US" b="1" dirty="0" smtClean="0"/>
              <a:t>Ireland</a:t>
            </a:r>
            <a:endParaRPr lang="es-ES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6277" t="18230" r="3928" b="15976"/>
          <a:stretch/>
        </p:blipFill>
        <p:spPr>
          <a:xfrm>
            <a:off x="2869717" y="6307785"/>
            <a:ext cx="1063690" cy="45804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687413" y="3075142"/>
            <a:ext cx="213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solidFill>
                  <a:schemeClr val="accent1">
                    <a:lumMod val="50000"/>
                  </a:schemeClr>
                </a:solidFill>
              </a:rPr>
              <a:t>November</a:t>
            </a:r>
            <a:r>
              <a:rPr lang="es-ES" dirty="0" smtClean="0"/>
              <a:t> 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</a:rPr>
              <a:t>4/5, 2019</a:t>
            </a:r>
          </a:p>
        </p:txBody>
      </p:sp>
    </p:spTree>
    <p:extLst>
      <p:ext uri="{BB962C8B-B14F-4D97-AF65-F5344CB8AC3E}">
        <p14:creationId xmlns:p14="http://schemas.microsoft.com/office/powerpoint/2010/main" val="31414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10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01578" y="1466335"/>
            <a:ext cx="10052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process data</a:t>
            </a:r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 smtClean="0"/>
              <a:t>Demonstrated</a:t>
            </a:r>
            <a:r>
              <a:rPr lang="es-ES" dirty="0" smtClean="0"/>
              <a:t> </a:t>
            </a:r>
            <a:r>
              <a:rPr lang="es-ES" dirty="0" err="1"/>
              <a:t>ability</a:t>
            </a:r>
            <a:r>
              <a:rPr lang="es-ES" dirty="0"/>
              <a:t> to </a:t>
            </a:r>
            <a:r>
              <a:rPr lang="es-ES" dirty="0" err="1"/>
              <a:t>recognice</a:t>
            </a:r>
            <a:r>
              <a:rPr lang="es-ES" dirty="0"/>
              <a:t> STL, AMF, 3MF, PLY, OBJ input </a:t>
            </a:r>
            <a:r>
              <a:rPr lang="es-ES" dirty="0" smtClean="0"/>
              <a:t>files (6)</a:t>
            </a:r>
            <a:endParaRPr lang="es-ES" dirty="0"/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</a:t>
            </a:r>
            <a:r>
              <a:rPr lang="es-ES" dirty="0" err="1" smtClean="0"/>
              <a:t>technologies</a:t>
            </a:r>
            <a:r>
              <a:rPr lang="es-ES" dirty="0"/>
              <a:t> </a:t>
            </a:r>
            <a:r>
              <a:rPr lang="es-ES" dirty="0" err="1" smtClean="0"/>
              <a:t>estimation</a:t>
            </a:r>
            <a:r>
              <a:rPr lang="es-ES" dirty="0" smtClean="0"/>
              <a:t> </a:t>
            </a:r>
            <a:r>
              <a:rPr lang="es-ES" dirty="0" err="1" smtClean="0"/>
              <a:t>built</a:t>
            </a:r>
            <a:r>
              <a:rPr lang="es-ES" dirty="0" smtClean="0"/>
              <a:t> time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use STL </a:t>
            </a:r>
            <a:r>
              <a:rPr lang="es-ES" dirty="0" err="1" smtClean="0"/>
              <a:t>repairing</a:t>
            </a:r>
            <a:r>
              <a:rPr lang="es-ES" dirty="0" smtClean="0"/>
              <a:t> software, Netfabb, Cura, Simplify3D, Slic2r, </a:t>
            </a:r>
            <a:r>
              <a:rPr lang="es-ES" dirty="0" err="1" smtClean="0"/>
              <a:t>Pronterface</a:t>
            </a:r>
            <a:r>
              <a:rPr lang="es-ES" dirty="0" smtClean="0"/>
              <a:t>, </a:t>
            </a:r>
            <a:r>
              <a:rPr lang="es-ES" dirty="0" err="1" smtClean="0"/>
              <a:t>Repetier</a:t>
            </a:r>
            <a:r>
              <a:rPr lang="es-ES" dirty="0" smtClean="0"/>
              <a:t> Host, Meshmixer, </a:t>
            </a:r>
            <a:r>
              <a:rPr lang="es-ES" dirty="0" err="1" smtClean="0"/>
              <a:t>Meshlab</a:t>
            </a:r>
            <a:r>
              <a:rPr lang="es-ES" dirty="0" smtClean="0"/>
              <a:t>, </a:t>
            </a:r>
            <a:r>
              <a:rPr lang="es-ES" dirty="0" err="1" smtClean="0"/>
              <a:t>Magics</a:t>
            </a:r>
            <a:r>
              <a:rPr lang="es-ES" dirty="0" smtClean="0"/>
              <a:t>, </a:t>
            </a:r>
            <a:r>
              <a:rPr lang="es-ES" dirty="0" err="1" smtClean="0"/>
              <a:t>Deskartes</a:t>
            </a:r>
            <a:r>
              <a:rPr lang="es-ES" dirty="0" smtClean="0"/>
              <a:t>. (10)</a:t>
            </a:r>
          </a:p>
          <a:p>
            <a:r>
              <a:rPr lang="es-ES" dirty="0" err="1" smtClean="0"/>
              <a:t>Skill</a:t>
            </a:r>
            <a:r>
              <a:rPr lang="es-ES" dirty="0" smtClean="0"/>
              <a:t> to use slicing </a:t>
            </a:r>
            <a:r>
              <a:rPr lang="es-ES" dirty="0"/>
              <a:t>software Netfabb, Cura, Simplify3D, Slic2r, </a:t>
            </a:r>
            <a:r>
              <a:rPr lang="es-ES" dirty="0" err="1"/>
              <a:t>Pronterface</a:t>
            </a:r>
            <a:r>
              <a:rPr lang="es-ES" dirty="0"/>
              <a:t>, </a:t>
            </a:r>
            <a:r>
              <a:rPr lang="es-ES" dirty="0" err="1"/>
              <a:t>Repetier</a:t>
            </a:r>
            <a:r>
              <a:rPr lang="es-ES" dirty="0"/>
              <a:t> Host, Meshmixer, </a:t>
            </a:r>
            <a:r>
              <a:rPr lang="es-ES" dirty="0" err="1"/>
              <a:t>Meshlab</a:t>
            </a:r>
            <a:r>
              <a:rPr lang="es-ES" dirty="0"/>
              <a:t>, </a:t>
            </a:r>
            <a:r>
              <a:rPr lang="es-ES" dirty="0" err="1"/>
              <a:t>Magics</a:t>
            </a:r>
            <a:r>
              <a:rPr lang="es-ES" dirty="0"/>
              <a:t>, </a:t>
            </a:r>
            <a:r>
              <a:rPr lang="es-ES" dirty="0" err="1"/>
              <a:t>Deskartes</a:t>
            </a:r>
            <a:r>
              <a:rPr lang="es-ES" dirty="0"/>
              <a:t>. (10)</a:t>
            </a:r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manage</a:t>
            </a:r>
            <a:r>
              <a:rPr lang="es-ES" dirty="0"/>
              <a:t> </a:t>
            </a:r>
            <a:r>
              <a:rPr lang="es-ES" dirty="0" err="1"/>
              <a:t>Print</a:t>
            </a:r>
            <a:r>
              <a:rPr lang="es-ES" dirty="0"/>
              <a:t> Quality </a:t>
            </a:r>
            <a:r>
              <a:rPr lang="es-ES" dirty="0" err="1"/>
              <a:t>Troubleshooting</a:t>
            </a:r>
            <a:r>
              <a:rPr lang="es-ES" dirty="0"/>
              <a:t> </a:t>
            </a:r>
            <a:r>
              <a:rPr lang="es-ES" dirty="0" err="1" smtClean="0"/>
              <a:t>Guide</a:t>
            </a:r>
            <a:r>
              <a:rPr lang="es-ES" dirty="0" smtClean="0"/>
              <a:t> (5)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3d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glossary</a:t>
            </a:r>
            <a:r>
              <a:rPr lang="es-ES" dirty="0" smtClean="0"/>
              <a:t> and </a:t>
            </a:r>
            <a:r>
              <a:rPr lang="es-ES" dirty="0" err="1" smtClean="0"/>
              <a:t>terminology</a:t>
            </a:r>
            <a:r>
              <a:rPr lang="es-ES" dirty="0" smtClean="0"/>
              <a:t> (7,8)</a:t>
            </a:r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manage</a:t>
            </a:r>
            <a:r>
              <a:rPr lang="es-ES" dirty="0" smtClean="0"/>
              <a:t> </a:t>
            </a:r>
            <a:r>
              <a:rPr lang="es-ES" dirty="0" err="1" smtClean="0"/>
              <a:t>closed</a:t>
            </a:r>
            <a:r>
              <a:rPr lang="es-ES" dirty="0" smtClean="0"/>
              <a:t> </a:t>
            </a:r>
            <a:r>
              <a:rPr lang="es-ES" dirty="0" err="1" smtClean="0"/>
              <a:t>surfaces</a:t>
            </a:r>
            <a:r>
              <a:rPr lang="es-ES" dirty="0" smtClean="0"/>
              <a:t>/</a:t>
            </a:r>
            <a:r>
              <a:rPr lang="es-ES" dirty="0" err="1" smtClean="0"/>
              <a:t>solids</a:t>
            </a:r>
            <a:r>
              <a:rPr lang="es-ES" dirty="0" smtClean="0"/>
              <a:t> (9)</a:t>
            </a:r>
          </a:p>
          <a:p>
            <a:r>
              <a:rPr lang="es-ES" dirty="0" err="1"/>
              <a:t>Ability</a:t>
            </a:r>
            <a:r>
              <a:rPr lang="es-ES" dirty="0"/>
              <a:t> </a:t>
            </a:r>
            <a:r>
              <a:rPr lang="es-ES" dirty="0" smtClean="0"/>
              <a:t>to use </a:t>
            </a:r>
            <a:r>
              <a:rPr lang="es-ES" dirty="0" err="1" smtClean="0"/>
              <a:t>platform</a:t>
            </a:r>
            <a:r>
              <a:rPr lang="es-ES" dirty="0" smtClean="0"/>
              <a:t> </a:t>
            </a:r>
            <a:r>
              <a:rPr lang="es-ES" dirty="0" err="1" smtClean="0"/>
              <a:t>built</a:t>
            </a:r>
            <a:r>
              <a:rPr lang="es-ES" dirty="0" smtClean="0"/>
              <a:t> </a:t>
            </a:r>
            <a:r>
              <a:rPr lang="es-ES" dirty="0" err="1" smtClean="0"/>
              <a:t>simulators</a:t>
            </a:r>
            <a:endParaRPr lang="es-ES" dirty="0" smtClean="0"/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manage</a:t>
            </a:r>
            <a:r>
              <a:rPr lang="es-ES" dirty="0" smtClean="0"/>
              <a:t> </a:t>
            </a:r>
            <a:r>
              <a:rPr lang="es-ES" dirty="0" err="1" smtClean="0"/>
              <a:t>booleans</a:t>
            </a:r>
            <a:r>
              <a:rPr lang="es-ES" dirty="0" smtClean="0"/>
              <a:t> </a:t>
            </a:r>
            <a:r>
              <a:rPr lang="es-ES" dirty="0" err="1" smtClean="0"/>
              <a:t>operations</a:t>
            </a:r>
            <a:r>
              <a:rPr lang="es-ES" dirty="0"/>
              <a:t>, </a:t>
            </a:r>
            <a:r>
              <a:rPr lang="es-ES" dirty="0" err="1"/>
              <a:t>symmetry</a:t>
            </a:r>
            <a:r>
              <a:rPr lang="es-ES" dirty="0"/>
              <a:t>, </a:t>
            </a:r>
            <a:r>
              <a:rPr lang="es-ES" dirty="0" err="1"/>
              <a:t>scaled</a:t>
            </a:r>
            <a:r>
              <a:rPr lang="es-ES" dirty="0"/>
              <a:t>, </a:t>
            </a:r>
            <a:r>
              <a:rPr lang="es-ES" dirty="0" err="1" smtClean="0"/>
              <a:t>duplicated</a:t>
            </a:r>
            <a:r>
              <a:rPr lang="es-ES" dirty="0" smtClean="0"/>
              <a:t> </a:t>
            </a:r>
            <a:r>
              <a:rPr lang="es-ES" dirty="0" err="1" smtClean="0"/>
              <a:t>parts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dedicated</a:t>
            </a:r>
            <a:r>
              <a:rPr lang="es-ES" dirty="0" smtClean="0"/>
              <a:t> software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programming</a:t>
            </a:r>
            <a:r>
              <a:rPr lang="es-ES" dirty="0" smtClean="0"/>
              <a:t>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parameters</a:t>
            </a:r>
            <a:r>
              <a:rPr lang="es-ES" dirty="0" smtClean="0"/>
              <a:t> (</a:t>
            </a:r>
            <a:r>
              <a:rPr lang="es-ES" dirty="0" err="1" smtClean="0"/>
              <a:t>Hotend</a:t>
            </a:r>
            <a:r>
              <a:rPr lang="es-ES" dirty="0" smtClean="0"/>
              <a:t> </a:t>
            </a:r>
            <a:r>
              <a:rPr lang="es-ES" dirty="0" err="1" smtClean="0"/>
              <a:t>diameter</a:t>
            </a:r>
            <a:r>
              <a:rPr lang="es-ES" dirty="0" smtClean="0"/>
              <a:t>, slicing </a:t>
            </a:r>
            <a:r>
              <a:rPr lang="es-ES" dirty="0" err="1" smtClean="0"/>
              <a:t>layer</a:t>
            </a:r>
            <a:r>
              <a:rPr lang="es-ES" dirty="0" smtClean="0"/>
              <a:t>, </a:t>
            </a:r>
            <a:r>
              <a:rPr lang="es-ES" dirty="0" err="1" smtClean="0"/>
              <a:t>skirt</a:t>
            </a:r>
            <a:r>
              <a:rPr lang="es-ES" dirty="0" smtClean="0"/>
              <a:t>, dual </a:t>
            </a:r>
            <a:r>
              <a:rPr lang="es-ES" dirty="0" err="1" smtClean="0"/>
              <a:t>printing</a:t>
            </a:r>
            <a:r>
              <a:rPr lang="es-ES" dirty="0" smtClean="0"/>
              <a:t>, </a:t>
            </a:r>
            <a:r>
              <a:rPr lang="es-ES" dirty="0" err="1" smtClean="0"/>
              <a:t>Hotend</a:t>
            </a:r>
            <a:r>
              <a:rPr lang="es-ES" dirty="0" smtClean="0"/>
              <a:t> material </a:t>
            </a:r>
            <a:r>
              <a:rPr lang="es-ES" dirty="0" err="1" smtClean="0"/>
              <a:t>selection</a:t>
            </a:r>
            <a:r>
              <a:rPr lang="es-ES" dirty="0" smtClean="0"/>
              <a:t>, </a:t>
            </a:r>
            <a:r>
              <a:rPr lang="es-ES" dirty="0" err="1" smtClean="0"/>
              <a:t>supports</a:t>
            </a:r>
            <a:r>
              <a:rPr lang="es-ES" dirty="0" smtClean="0"/>
              <a:t> </a:t>
            </a:r>
            <a:r>
              <a:rPr lang="es-ES" dirty="0" err="1" smtClean="0"/>
              <a:t>orientation</a:t>
            </a:r>
            <a:r>
              <a:rPr lang="es-ES" dirty="0" smtClean="0"/>
              <a:t>, </a:t>
            </a:r>
            <a:r>
              <a:rPr lang="es-ES" dirty="0" err="1" smtClean="0"/>
              <a:t>infill</a:t>
            </a:r>
            <a:r>
              <a:rPr lang="es-ES" dirty="0" smtClean="0"/>
              <a:t> and </a:t>
            </a:r>
            <a:r>
              <a:rPr lang="es-ES" dirty="0" err="1" smtClean="0"/>
              <a:t>form</a:t>
            </a:r>
            <a:r>
              <a:rPr lang="es-ES" dirty="0" smtClean="0"/>
              <a:t> </a:t>
            </a:r>
            <a:r>
              <a:rPr lang="es-ES" dirty="0" err="1" smtClean="0"/>
              <a:t>density</a:t>
            </a:r>
            <a:r>
              <a:rPr lang="es-ES" dirty="0" smtClean="0"/>
              <a:t> )(11)</a:t>
            </a:r>
            <a:endParaRPr lang="es-ES" dirty="0"/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11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657600" y="1309816"/>
            <a:ext cx="2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layout</a:t>
            </a:r>
            <a:endParaRPr lang="es-ES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5201" t="4305" r="2401" b="10807"/>
          <a:stretch/>
        </p:blipFill>
        <p:spPr>
          <a:xfrm>
            <a:off x="2093184" y="1919417"/>
            <a:ext cx="6853108" cy="429184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388973" y="6451530"/>
            <a:ext cx="7414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Source: </a:t>
            </a:r>
            <a:r>
              <a:rPr lang="es-ES" sz="1200" dirty="0" smtClean="0">
                <a:hlinkClick r:id="rId4"/>
              </a:rPr>
              <a:t>http</a:t>
            </a:r>
            <a:r>
              <a:rPr lang="es-ES" sz="1200" dirty="0">
                <a:hlinkClick r:id="rId4"/>
              </a:rPr>
              <a:t>://www.samanthavanrijs.nl/2017/12/07/3d-printing-teens-6-building-3d-printer-xyz-axis/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772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12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01578" y="1466335"/>
            <a:ext cx="8756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desktop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layout</a:t>
            </a:r>
            <a:endParaRPr lang="es-ES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</a:t>
            </a:r>
            <a:r>
              <a:rPr lang="es-ES" dirty="0" err="1" smtClean="0"/>
              <a:t>technologies</a:t>
            </a:r>
            <a:r>
              <a:rPr lang="es-ES" dirty="0"/>
              <a:t> </a:t>
            </a:r>
            <a:r>
              <a:rPr lang="es-ES" dirty="0" err="1"/>
              <a:t>build</a:t>
            </a:r>
            <a:r>
              <a:rPr lang="es-ES" dirty="0"/>
              <a:t> </a:t>
            </a:r>
            <a:r>
              <a:rPr lang="es-ES" dirty="0" err="1" smtClean="0"/>
              <a:t>size</a:t>
            </a:r>
            <a:endParaRPr lang="es-ES" dirty="0" smtClean="0"/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dimensional </a:t>
            </a:r>
          </a:p>
          <a:p>
            <a:r>
              <a:rPr lang="es-ES" dirty="0" err="1" smtClean="0"/>
              <a:t>Accuracy</a:t>
            </a:r>
            <a:r>
              <a:rPr lang="es-ES" dirty="0" smtClean="0"/>
              <a:t> on 3D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technologies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work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network</a:t>
            </a:r>
            <a:r>
              <a:rPr lang="es-ES" dirty="0" smtClean="0"/>
              <a:t> </a:t>
            </a:r>
            <a:r>
              <a:rPr lang="es-ES" dirty="0" err="1" smtClean="0"/>
              <a:t>printers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estandalone</a:t>
            </a:r>
            <a:r>
              <a:rPr lang="es-ES" dirty="0" smtClean="0"/>
              <a:t> 3d </a:t>
            </a:r>
            <a:r>
              <a:rPr lang="es-ES" dirty="0" err="1" smtClean="0"/>
              <a:t>printer</a:t>
            </a:r>
            <a:endParaRPr lang="es-ES" dirty="0" smtClean="0"/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make</a:t>
            </a:r>
            <a:r>
              <a:rPr lang="es-ES" dirty="0" smtClean="0"/>
              <a:t> 3d </a:t>
            </a:r>
            <a:r>
              <a:rPr lang="es-ES" dirty="0" err="1" smtClean="0"/>
              <a:t>printer</a:t>
            </a:r>
            <a:r>
              <a:rPr lang="es-ES" dirty="0" smtClean="0"/>
              <a:t> </a:t>
            </a:r>
            <a:r>
              <a:rPr lang="es-ES" dirty="0" err="1" smtClean="0"/>
              <a:t>configurations</a:t>
            </a:r>
            <a:endParaRPr lang="es-ES" dirty="0" smtClean="0"/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make</a:t>
            </a:r>
            <a:r>
              <a:rPr lang="es-ES" dirty="0" smtClean="0"/>
              <a:t> 3d </a:t>
            </a:r>
            <a:r>
              <a:rPr lang="es-ES" dirty="0" err="1" smtClean="0"/>
              <a:t>printer</a:t>
            </a:r>
            <a:r>
              <a:rPr lang="es-ES" dirty="0" smtClean="0"/>
              <a:t> </a:t>
            </a:r>
            <a:r>
              <a:rPr lang="es-ES" dirty="0" err="1" smtClean="0"/>
              <a:t>calibration</a:t>
            </a:r>
            <a:endParaRPr lang="es-ES" dirty="0" smtClean="0"/>
          </a:p>
          <a:p>
            <a:r>
              <a:rPr lang="es-ES" dirty="0" err="1" smtClean="0"/>
              <a:t>Attitude</a:t>
            </a:r>
            <a:r>
              <a:rPr lang="es-ES" dirty="0" smtClean="0"/>
              <a:t> to </a:t>
            </a:r>
            <a:r>
              <a:rPr lang="es-ES" dirty="0" err="1" smtClean="0"/>
              <a:t>built</a:t>
            </a:r>
            <a:r>
              <a:rPr lang="es-ES" dirty="0" smtClean="0"/>
              <a:t> 3d </a:t>
            </a:r>
            <a:r>
              <a:rPr lang="es-ES" dirty="0" err="1" smtClean="0"/>
              <a:t>printed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 cost </a:t>
            </a:r>
            <a:r>
              <a:rPr lang="es-ES" dirty="0" err="1" smtClean="0"/>
              <a:t>estimation</a:t>
            </a:r>
            <a:endParaRPr lang="es-ES" dirty="0" smtClean="0"/>
          </a:p>
          <a:p>
            <a:r>
              <a:rPr lang="es-ES" dirty="0" err="1" smtClean="0"/>
              <a:t>Attitude</a:t>
            </a:r>
            <a:r>
              <a:rPr lang="es-ES" dirty="0"/>
              <a:t> to </a:t>
            </a:r>
            <a:r>
              <a:rPr lang="es-ES" dirty="0" err="1" smtClean="0"/>
              <a:t>solve</a:t>
            </a:r>
            <a:r>
              <a:rPr lang="es-ES" dirty="0" smtClean="0"/>
              <a:t> </a:t>
            </a:r>
            <a:r>
              <a:rPr lang="es-ES" dirty="0" err="1" smtClean="0"/>
              <a:t>print</a:t>
            </a:r>
            <a:r>
              <a:rPr lang="es-ES" dirty="0" smtClean="0"/>
              <a:t> Quality </a:t>
            </a:r>
            <a:r>
              <a:rPr lang="es-ES" dirty="0" err="1" smtClean="0"/>
              <a:t>troubleshooting</a:t>
            </a:r>
            <a:r>
              <a:rPr lang="es-ES" dirty="0" smtClean="0"/>
              <a:t> (12)(13)</a:t>
            </a:r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change</a:t>
            </a:r>
            <a:r>
              <a:rPr lang="es-ES" dirty="0" smtClean="0"/>
              <a:t> 3d </a:t>
            </a:r>
            <a:r>
              <a:rPr lang="es-ES" dirty="0" err="1" smtClean="0"/>
              <a:t>print</a:t>
            </a:r>
            <a:r>
              <a:rPr lang="es-ES" dirty="0" smtClean="0"/>
              <a:t> </a:t>
            </a:r>
            <a:r>
              <a:rPr lang="es-ES" dirty="0" err="1" smtClean="0"/>
              <a:t>materials</a:t>
            </a:r>
            <a:endParaRPr lang="es-ES" dirty="0"/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13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87" t="16817" r="4120" b="26727"/>
          <a:stretch/>
        </p:blipFill>
        <p:spPr>
          <a:xfrm>
            <a:off x="494270" y="1754659"/>
            <a:ext cx="11508260" cy="387178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55300" y="1020374"/>
            <a:ext cx="377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post-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processing</a:t>
            </a:r>
            <a:endParaRPr lang="es-ES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48000" y="62619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dirty="0" smtClean="0"/>
              <a:t>Source: </a:t>
            </a:r>
            <a:r>
              <a:rPr lang="es-ES" sz="1200" dirty="0" smtClean="0">
                <a:hlinkClick r:id="rId4"/>
              </a:rPr>
              <a:t>https</a:t>
            </a:r>
            <a:r>
              <a:rPr lang="es-ES" sz="1200" dirty="0">
                <a:hlinkClick r:id="rId4"/>
              </a:rPr>
              <a:t>://all3dp.com/2/fdm-3d-printing-post-processing-an-overview-for-beginners/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31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14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477072" y="1522882"/>
            <a:ext cx="90838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post- Processing</a:t>
            </a:r>
          </a:p>
          <a:p>
            <a:endParaRPr lang="es-ES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remove</a:t>
            </a:r>
            <a:r>
              <a:rPr lang="es-ES" dirty="0" smtClean="0"/>
              <a:t> </a:t>
            </a:r>
            <a:r>
              <a:rPr lang="es-ES" dirty="0" err="1" smtClean="0"/>
              <a:t>supports</a:t>
            </a:r>
            <a:r>
              <a:rPr lang="es-ES" dirty="0" smtClean="0"/>
              <a:t> on </a:t>
            </a:r>
            <a:r>
              <a:rPr lang="es-ES" dirty="0" err="1" smtClean="0"/>
              <a:t>printed</a:t>
            </a:r>
            <a:r>
              <a:rPr lang="es-ES" dirty="0" smtClean="0"/>
              <a:t> </a:t>
            </a:r>
            <a:r>
              <a:rPr lang="es-ES" dirty="0" err="1" smtClean="0"/>
              <a:t>parts</a:t>
            </a:r>
            <a:r>
              <a:rPr lang="es-ES" dirty="0" smtClean="0"/>
              <a:t> (14)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clean</a:t>
            </a:r>
            <a:r>
              <a:rPr lang="es-ES" dirty="0" smtClean="0"/>
              <a:t> </a:t>
            </a:r>
            <a:r>
              <a:rPr lang="es-ES" dirty="0" err="1" smtClean="0"/>
              <a:t>printed</a:t>
            </a:r>
            <a:r>
              <a:rPr lang="es-ES" dirty="0" smtClean="0"/>
              <a:t> </a:t>
            </a:r>
            <a:r>
              <a:rPr lang="es-ES" dirty="0" err="1" smtClean="0"/>
              <a:t>parts</a:t>
            </a:r>
            <a:endParaRPr lang="es-ES" dirty="0" smtClean="0"/>
          </a:p>
          <a:p>
            <a:r>
              <a:rPr lang="es-ES" dirty="0" err="1" smtClean="0"/>
              <a:t>Skill</a:t>
            </a:r>
            <a:r>
              <a:rPr lang="es-ES" dirty="0" smtClean="0"/>
              <a:t> to use </a:t>
            </a:r>
            <a:r>
              <a:rPr lang="es-ES" dirty="0" err="1" smtClean="0"/>
              <a:t>electric</a:t>
            </a:r>
            <a:r>
              <a:rPr lang="es-ES" dirty="0" smtClean="0"/>
              <a:t> </a:t>
            </a:r>
            <a:r>
              <a:rPr lang="es-ES" dirty="0" err="1" smtClean="0"/>
              <a:t>cutting</a:t>
            </a:r>
            <a:r>
              <a:rPr lang="es-ES" dirty="0" smtClean="0"/>
              <a:t>, </a:t>
            </a:r>
            <a:r>
              <a:rPr lang="es-ES" dirty="0" err="1" smtClean="0"/>
              <a:t>cleaning</a:t>
            </a:r>
            <a:r>
              <a:rPr lang="es-ES" dirty="0" smtClean="0"/>
              <a:t> </a:t>
            </a:r>
            <a:r>
              <a:rPr lang="es-ES" dirty="0" err="1" smtClean="0"/>
              <a:t>parts</a:t>
            </a:r>
            <a:endParaRPr lang="es-ES" dirty="0" smtClean="0"/>
          </a:p>
          <a:p>
            <a:r>
              <a:rPr lang="es-ES" dirty="0" err="1" smtClean="0"/>
              <a:t>Skill</a:t>
            </a:r>
            <a:r>
              <a:rPr lang="es-ES" dirty="0" smtClean="0"/>
              <a:t> to use soluble </a:t>
            </a:r>
            <a:r>
              <a:rPr lang="es-ES" dirty="0" err="1" smtClean="0"/>
              <a:t>supports</a:t>
            </a:r>
            <a:r>
              <a:rPr lang="es-ES" dirty="0" smtClean="0"/>
              <a:t> </a:t>
            </a:r>
            <a:r>
              <a:rPr lang="es-ES" dirty="0" err="1" smtClean="0"/>
              <a:t>filaments</a:t>
            </a:r>
            <a:r>
              <a:rPr lang="es-ES" dirty="0" smtClean="0"/>
              <a:t> (PVA, HIPS)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use </a:t>
            </a:r>
            <a:r>
              <a:rPr lang="es-ES" dirty="0" err="1" smtClean="0"/>
              <a:t>sanding</a:t>
            </a:r>
            <a:r>
              <a:rPr lang="es-ES" dirty="0" smtClean="0"/>
              <a:t> post Processing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</a:t>
            </a:r>
            <a:r>
              <a:rPr lang="es-ES" dirty="0"/>
              <a:t>to use </a:t>
            </a:r>
            <a:r>
              <a:rPr lang="es-ES" dirty="0" err="1" smtClean="0"/>
              <a:t>painting</a:t>
            </a:r>
            <a:r>
              <a:rPr lang="es-ES" dirty="0" smtClean="0"/>
              <a:t> </a:t>
            </a:r>
            <a:r>
              <a:rPr lang="es-ES" dirty="0" err="1" smtClean="0"/>
              <a:t>technique</a:t>
            </a:r>
            <a:endParaRPr lang="es-ES" dirty="0" smtClean="0"/>
          </a:p>
          <a:p>
            <a:r>
              <a:rPr lang="es-ES" dirty="0" err="1"/>
              <a:t>Ability</a:t>
            </a:r>
            <a:r>
              <a:rPr lang="es-ES" dirty="0"/>
              <a:t> to use </a:t>
            </a:r>
            <a:r>
              <a:rPr lang="es-ES" dirty="0" err="1" smtClean="0"/>
              <a:t>welding</a:t>
            </a:r>
            <a:r>
              <a:rPr lang="es-ES" dirty="0" smtClean="0"/>
              <a:t> </a:t>
            </a:r>
            <a:r>
              <a:rPr lang="es-ES" dirty="0" err="1" smtClean="0"/>
              <a:t>technique</a:t>
            </a:r>
            <a:endParaRPr lang="es-ES" dirty="0"/>
          </a:p>
          <a:p>
            <a:r>
              <a:rPr lang="es-ES" dirty="0" err="1"/>
              <a:t>Ability</a:t>
            </a:r>
            <a:r>
              <a:rPr lang="es-ES" dirty="0"/>
              <a:t> to use </a:t>
            </a:r>
            <a:r>
              <a:rPr lang="es-ES" dirty="0" err="1" smtClean="0"/>
              <a:t>gluing</a:t>
            </a:r>
            <a:r>
              <a:rPr lang="es-ES" dirty="0" smtClean="0"/>
              <a:t> </a:t>
            </a:r>
            <a:r>
              <a:rPr lang="es-ES" dirty="0" err="1" smtClean="0"/>
              <a:t>technique</a:t>
            </a:r>
            <a:endParaRPr lang="es-ES" dirty="0"/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5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15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581400" y="3038388"/>
            <a:ext cx="4549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3D </a:t>
            </a:r>
            <a:r>
              <a:rPr lang="es-ES" sz="3600" b="1" dirty="0" err="1" smtClean="0">
                <a:solidFill>
                  <a:schemeClr val="accent1">
                    <a:lumMod val="50000"/>
                  </a:schemeClr>
                </a:solidFill>
              </a:rPr>
              <a:t>printers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</a:rPr>
              <a:t>  in </a:t>
            </a:r>
            <a:r>
              <a:rPr lang="es-ES" sz="3600" b="1" dirty="0" err="1" smtClean="0">
                <a:solidFill>
                  <a:schemeClr val="accent1">
                    <a:lumMod val="50000"/>
                  </a:schemeClr>
                </a:solidFill>
              </a:rPr>
              <a:t>libreries</a:t>
            </a:r>
            <a:endParaRPr lang="es-E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16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5" t="7087" r="405" b="3784"/>
          <a:stretch/>
        </p:blipFill>
        <p:spPr>
          <a:xfrm>
            <a:off x="691979" y="854291"/>
            <a:ext cx="10915135" cy="55020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15048" y="6444476"/>
            <a:ext cx="74470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Source: </a:t>
            </a:r>
            <a:r>
              <a:rPr lang="es-ES" sz="1200" dirty="0" smtClean="0">
                <a:hlinkClick r:id="rId4"/>
              </a:rPr>
              <a:t>https</a:t>
            </a:r>
            <a:r>
              <a:rPr lang="es-ES" sz="1200" dirty="0">
                <a:hlinkClick r:id="rId4"/>
              </a:rPr>
              <a:t>://www.3dprintingmedia.network/800-registered-3d-printers-in-libraries/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24596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17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43" t="9129" r="6688" b="4745"/>
          <a:stretch/>
        </p:blipFill>
        <p:spPr>
          <a:xfrm>
            <a:off x="568411" y="863709"/>
            <a:ext cx="10495006" cy="5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18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9982200" y="1106357"/>
            <a:ext cx="195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hlinkClick r:id="rId3"/>
              </a:rPr>
              <a:t>https://www.3dprintingmedia.network/800-registered-3d-printers-in-libraries/</a:t>
            </a:r>
            <a:endParaRPr lang="es-ES" sz="1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1486" t="11771" r="21014" b="4865"/>
          <a:stretch/>
        </p:blipFill>
        <p:spPr>
          <a:xfrm>
            <a:off x="1902941" y="899091"/>
            <a:ext cx="7306961" cy="59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19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3" t="6126" r="23580" b="4625"/>
          <a:stretch/>
        </p:blipFill>
        <p:spPr>
          <a:xfrm>
            <a:off x="1787612" y="935612"/>
            <a:ext cx="8783922" cy="5785863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>
            <a:off x="3674076" y="3476368"/>
            <a:ext cx="2759675" cy="4366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10657703" y="1963093"/>
            <a:ext cx="1538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hlinkClick r:id="rId4"/>
              </a:rPr>
              <a:t>Source: https</a:t>
            </a:r>
            <a:r>
              <a:rPr lang="es-ES" sz="1200" dirty="0">
                <a:hlinkClick r:id="rId4"/>
              </a:rPr>
              <a:t>://www.3dprintingmedia.network/800-registered-3d-printers-in-libraries/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970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001209" y="1129004"/>
            <a:ext cx="88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OBJECT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901959" y="1943888"/>
            <a:ext cx="10751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Perform a literature search and retrieve relevant documents from EU countries in the areas of 3D Printing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a summary of retrieved domains,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a summary of attached competencies and countries endorsement of 3D Printing on Libraries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produce a rating sheet with potential 3D Printing education domains, applications in libraries and rating scales for all partners to be rated.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the first 8 highest scored domains will be selected to develop 3D Printing competencies for education purposes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1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20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2479633" y="2717112"/>
            <a:ext cx="7502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err="1" smtClean="0"/>
              <a:t>Technological</a:t>
            </a:r>
            <a:r>
              <a:rPr lang="es-ES" sz="2800" dirty="0" smtClean="0"/>
              <a:t> and 3d </a:t>
            </a:r>
            <a:r>
              <a:rPr lang="es-ES" sz="2800" dirty="0" err="1" smtClean="0"/>
              <a:t>printing</a:t>
            </a:r>
            <a:r>
              <a:rPr lang="es-ES" sz="2800" dirty="0" smtClean="0"/>
              <a:t> </a:t>
            </a:r>
            <a:r>
              <a:rPr lang="es-ES" sz="2800" dirty="0" err="1" smtClean="0"/>
              <a:t>librarians</a:t>
            </a:r>
            <a:r>
              <a:rPr lang="es-ES" sz="2800" dirty="0" smtClean="0"/>
              <a:t> </a:t>
            </a:r>
            <a:r>
              <a:rPr lang="es-ES" sz="2800" dirty="0" err="1"/>
              <a:t>references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8546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21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78840" y="981512"/>
            <a:ext cx="9559668" cy="8125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Technological</a:t>
            </a:r>
            <a:r>
              <a:rPr lang="es-ES" dirty="0" smtClean="0"/>
              <a:t> </a:t>
            </a:r>
            <a:r>
              <a:rPr lang="es-ES" dirty="0" err="1" smtClean="0"/>
              <a:t>references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pPr marL="342900" indent="-342900">
              <a:buAutoNum type="arabicParenBoth"/>
            </a:pPr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://engineeringproductdesign.com/rapid-prototyping-process-selection-key-factors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4"/>
              </a:rPr>
              <a:t>https://www.3dhubs.com/guides/3d-printing/#</a:t>
            </a:r>
            <a:r>
              <a:rPr lang="es-ES" dirty="0" smtClean="0">
                <a:hlinkClick r:id="rId4"/>
              </a:rPr>
              <a:t>basics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5"/>
              </a:rPr>
              <a:t>https://www.simplify3d.com/support/materials-guide/properties-table</a:t>
            </a:r>
            <a:r>
              <a:rPr lang="es-ES" dirty="0" smtClean="0">
                <a:hlinkClick r:id="rId5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6"/>
              </a:rPr>
              <a:t>https://www.3dhubs.com/knowledge-base/fdm-3d-printing-materials-compared/#</a:t>
            </a:r>
            <a:r>
              <a:rPr lang="es-ES" dirty="0" smtClean="0">
                <a:hlinkClick r:id="rId6"/>
              </a:rPr>
              <a:t>methodology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7"/>
              </a:rPr>
              <a:t>https://www.simplify3d.com/support/print-quality-troubleshooting</a:t>
            </a:r>
            <a:r>
              <a:rPr lang="es-ES" dirty="0" smtClean="0">
                <a:hlinkClick r:id="rId7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8"/>
              </a:rPr>
              <a:t>https://www.simplify3d.com/support/articles/working-with-file-types</a:t>
            </a:r>
            <a:r>
              <a:rPr lang="es-ES" dirty="0" smtClean="0">
                <a:hlinkClick r:id="rId8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9"/>
              </a:rPr>
              <a:t>https://</a:t>
            </a:r>
            <a:r>
              <a:rPr lang="es-ES" dirty="0" smtClean="0">
                <a:hlinkClick r:id="rId9"/>
              </a:rPr>
              <a:t>rigid.ink/blogs/news/the-ultimate-3d-printing-glossary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0"/>
              </a:rPr>
              <a:t>https://www.3dhubs.com/knowledge-base/definitive-3d-printing-glossary</a:t>
            </a:r>
            <a:r>
              <a:rPr lang="es-ES" dirty="0" smtClean="0">
                <a:hlinkClick r:id="rId10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1"/>
              </a:rPr>
              <a:t>https://all3dp.com/3d-printing-file-formats</a:t>
            </a:r>
            <a:r>
              <a:rPr lang="es-ES" dirty="0" smtClean="0">
                <a:hlinkClick r:id="rId11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2"/>
              </a:rPr>
              <a:t>https://all3dp.com/1/stl-repair-stl-file-online-checker-fix-3d-model</a:t>
            </a:r>
            <a:r>
              <a:rPr lang="es-ES" dirty="0" smtClean="0">
                <a:hlinkClick r:id="rId12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3"/>
              </a:rPr>
              <a:t>https://</a:t>
            </a:r>
            <a:r>
              <a:rPr lang="es-ES" dirty="0" smtClean="0">
                <a:hlinkClick r:id="rId13"/>
              </a:rPr>
              <a:t>rigid.ink/blogs/news/optimum-infill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7"/>
              </a:rPr>
              <a:t>https://www.simplify3d.com/support/print-quality-troubleshooting</a:t>
            </a:r>
            <a:r>
              <a:rPr lang="es-ES" dirty="0" smtClean="0">
                <a:hlinkClick r:id="rId7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4"/>
              </a:rPr>
              <a:t>https://</a:t>
            </a:r>
            <a:r>
              <a:rPr lang="es-ES" dirty="0" smtClean="0">
                <a:hlinkClick r:id="rId14"/>
              </a:rPr>
              <a:t>rigid.ink/pages/ultimate-troubleshooting-guide</a:t>
            </a:r>
            <a:endParaRPr lang="es-ES" dirty="0" smtClean="0"/>
          </a:p>
          <a:p>
            <a:pPr marL="342900" indent="-342900">
              <a:buAutoNum type="arabicParenBoth"/>
            </a:pPr>
            <a:r>
              <a:rPr lang="es-ES" dirty="0">
                <a:hlinkClick r:id="rId15"/>
              </a:rPr>
              <a:t>https://all3dp.com/2/fdm-3d-printing-post-processing-an-overview-for-beginners</a:t>
            </a:r>
            <a:r>
              <a:rPr lang="es-ES" dirty="0" smtClean="0">
                <a:hlinkClick r:id="rId15"/>
              </a:rPr>
              <a:t>/</a:t>
            </a: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 smtClean="0"/>
          </a:p>
          <a:p>
            <a:pPr marL="342900" indent="-342900">
              <a:buAutoNum type="arabicParenBoth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25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22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00215" y="972235"/>
            <a:ext cx="1112108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Librarians</a:t>
            </a:r>
            <a:r>
              <a:rPr lang="es-ES" dirty="0" smtClean="0"/>
              <a:t>  </a:t>
            </a:r>
            <a:r>
              <a:rPr lang="es-ES" dirty="0" err="1" smtClean="0"/>
              <a:t>references</a:t>
            </a:r>
            <a:r>
              <a:rPr lang="es-ES" dirty="0" smtClean="0"/>
              <a:t>:</a:t>
            </a:r>
          </a:p>
          <a:p>
            <a:endParaRPr lang="es-ES" dirty="0" smtClean="0"/>
          </a:p>
          <a:p>
            <a:r>
              <a:rPr lang="es-ES" dirty="0" smtClean="0"/>
              <a:t>(20) </a:t>
            </a:r>
            <a:r>
              <a:rPr lang="es-ES" dirty="0" smtClean="0">
                <a:hlinkClick r:id="rId3"/>
              </a:rPr>
              <a:t>https</a:t>
            </a:r>
            <a:r>
              <a:rPr lang="es-ES" dirty="0">
                <a:hlinkClick r:id="rId3"/>
              </a:rPr>
              <a:t>://</a:t>
            </a:r>
            <a:r>
              <a:rPr lang="es-ES" dirty="0" smtClean="0">
                <a:hlinkClick r:id="rId3"/>
              </a:rPr>
              <a:t>www.webjunction.org/news/webjunction/3D_Printer_Revolution.html</a:t>
            </a:r>
            <a:endParaRPr lang="es-ES" dirty="0" smtClean="0"/>
          </a:p>
          <a:p>
            <a:r>
              <a:rPr lang="es-ES" dirty="0"/>
              <a:t>(21) </a:t>
            </a:r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new.library.arizona.edu/visit/print/3D</a:t>
            </a:r>
            <a:endParaRPr lang="es-ES" dirty="0" smtClean="0"/>
          </a:p>
          <a:p>
            <a:r>
              <a:rPr lang="es-ES" dirty="0"/>
              <a:t>(22) </a:t>
            </a:r>
            <a:r>
              <a:rPr lang="es-ES" dirty="0">
                <a:hlinkClick r:id="rId5"/>
              </a:rPr>
              <a:t>https://americanlibrariesmagazine.org/blogs/the-scoop/3d-printing-and-libraries</a:t>
            </a:r>
            <a:r>
              <a:rPr lang="es-ES" dirty="0" smtClean="0">
                <a:hlinkClick r:id="rId5"/>
              </a:rPr>
              <a:t>/</a:t>
            </a:r>
            <a:endParaRPr lang="es-ES" dirty="0" smtClean="0"/>
          </a:p>
          <a:p>
            <a:r>
              <a:rPr lang="es-ES" dirty="0"/>
              <a:t>(23) </a:t>
            </a:r>
            <a:r>
              <a:rPr lang="es-ES" dirty="0">
                <a:hlinkClick r:id="rId6"/>
              </a:rPr>
              <a:t>https://all3dp.com/2/3d-print-in-a-library-what-to-consider-how-to-find-them</a:t>
            </a:r>
            <a:r>
              <a:rPr lang="es-ES" dirty="0" smtClean="0">
                <a:hlinkClick r:id="rId6"/>
              </a:rPr>
              <a:t>/</a:t>
            </a:r>
            <a:endParaRPr lang="es-ES" dirty="0" smtClean="0"/>
          </a:p>
          <a:p>
            <a:r>
              <a:rPr lang="es-ES" dirty="0"/>
              <a:t>(24) </a:t>
            </a:r>
            <a:r>
              <a:rPr lang="es-ES" dirty="0">
                <a:hlinkClick r:id="rId7"/>
              </a:rPr>
              <a:t>http://</a:t>
            </a:r>
            <a:r>
              <a:rPr lang="es-ES" dirty="0" smtClean="0">
                <a:hlinkClick r:id="rId7"/>
              </a:rPr>
              <a:t>www.ala.org/advocacy/intfreedom/3d_printer_policy</a:t>
            </a:r>
            <a:endParaRPr lang="es-ES" dirty="0" smtClean="0"/>
          </a:p>
          <a:p>
            <a:r>
              <a:rPr lang="es-ES" dirty="0"/>
              <a:t>(25) </a:t>
            </a:r>
            <a:r>
              <a:rPr lang="es-ES" dirty="0">
                <a:hlinkClick r:id="rId8"/>
              </a:rPr>
              <a:t>https://www.3dprintingmedia.network/800-registered-3d-printers-in-libraries</a:t>
            </a:r>
            <a:r>
              <a:rPr lang="es-ES" dirty="0" smtClean="0">
                <a:hlinkClick r:id="rId8"/>
              </a:rPr>
              <a:t>/</a:t>
            </a:r>
            <a:endParaRPr lang="es-ES" dirty="0" smtClean="0"/>
          </a:p>
          <a:p>
            <a:r>
              <a:rPr lang="es-ES" dirty="0"/>
              <a:t>(26) </a:t>
            </a:r>
            <a:r>
              <a:rPr lang="es-ES" dirty="0">
                <a:hlinkClick r:id="rId9"/>
              </a:rPr>
              <a:t>http://</a:t>
            </a:r>
            <a:r>
              <a:rPr lang="es-ES" dirty="0" smtClean="0">
                <a:hlinkClick r:id="rId9"/>
              </a:rPr>
              <a:t>hq.yalsa.net/programs/3724/3d-printer-clubs-and-student-leadership-opportunities</a:t>
            </a:r>
            <a:endParaRPr lang="es-ES" dirty="0" smtClean="0"/>
          </a:p>
          <a:p>
            <a:r>
              <a:rPr lang="es-ES" dirty="0" smtClean="0"/>
              <a:t>(27) </a:t>
            </a:r>
            <a:r>
              <a:rPr lang="en-US" dirty="0"/>
              <a:t>Progress in the </a:t>
            </a:r>
            <a:r>
              <a:rPr lang="en-US" dirty="0" smtClean="0"/>
              <a:t>Making, 3D </a:t>
            </a:r>
            <a:r>
              <a:rPr lang="en-US" dirty="0"/>
              <a:t>Printing Policy Considerations through the Library </a:t>
            </a:r>
            <a:r>
              <a:rPr lang="en-US" dirty="0" smtClean="0"/>
              <a:t>Lens, Charlie </a:t>
            </a:r>
            <a:r>
              <a:rPr lang="en-US" dirty="0" err="1" smtClean="0"/>
              <a:t>Wapner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     </a:t>
            </a:r>
            <a:r>
              <a:rPr lang="pt-BR" dirty="0" err="1" smtClean="0"/>
              <a:t>Oitp</a:t>
            </a:r>
            <a:r>
              <a:rPr lang="pt-BR" dirty="0" smtClean="0"/>
              <a:t> Perspectives</a:t>
            </a:r>
            <a:r>
              <a:rPr lang="pt-BR" dirty="0"/>
              <a:t>, </a:t>
            </a:r>
            <a:r>
              <a:rPr lang="pt-BR" dirty="0" smtClean="0"/>
              <a:t>nº 3, </a:t>
            </a:r>
            <a:r>
              <a:rPr lang="pt-BR" dirty="0" err="1" smtClean="0"/>
              <a:t>January</a:t>
            </a:r>
            <a:r>
              <a:rPr lang="pt-BR" dirty="0" smtClean="0"/>
              <a:t> 2015.</a:t>
            </a:r>
          </a:p>
          <a:p>
            <a:r>
              <a:rPr lang="pt-BR" dirty="0"/>
              <a:t>(28) </a:t>
            </a:r>
            <a:r>
              <a:rPr lang="pt-BR" dirty="0">
                <a:hlinkClick r:id="rId10"/>
              </a:rPr>
              <a:t>https://</a:t>
            </a:r>
            <a:r>
              <a:rPr lang="pt-BR" dirty="0" smtClean="0">
                <a:hlinkClick r:id="rId10"/>
              </a:rPr>
              <a:t>www.thingiverse.com/groups/3d-printers-in-libraries</a:t>
            </a:r>
            <a:endParaRPr lang="pt-BR" dirty="0" smtClean="0"/>
          </a:p>
          <a:p>
            <a:r>
              <a:rPr lang="pt-BR" dirty="0" smtClean="0"/>
              <a:t>(29) </a:t>
            </a:r>
            <a:r>
              <a:rPr lang="en-US" dirty="0"/>
              <a:t>3D Printing in Libraries Is Not About 3D </a:t>
            </a:r>
            <a:r>
              <a:rPr lang="en-US" dirty="0" smtClean="0"/>
              <a:t>Printing, </a:t>
            </a:r>
            <a:r>
              <a:rPr lang="en-US" dirty="0"/>
              <a:t>Jeffrey Lancaster, Strategic </a:t>
            </a:r>
            <a:r>
              <a:rPr lang="en-US" dirty="0" smtClean="0"/>
              <a:t>Library, </a:t>
            </a:r>
            <a:r>
              <a:rPr lang="en-US" dirty="0"/>
              <a:t>Issue </a:t>
            </a:r>
            <a:r>
              <a:rPr lang="en-US" dirty="0" smtClean="0"/>
              <a:t>3, March 2014</a:t>
            </a:r>
          </a:p>
          <a:p>
            <a:r>
              <a:rPr lang="en-US" dirty="0"/>
              <a:t>(30) Library 3.0: How 3D Printing is Helping Reshape the Library to a Lab, By Lizabeth </a:t>
            </a:r>
            <a:r>
              <a:rPr lang="en-US" dirty="0" smtClean="0"/>
              <a:t>Arum, October, 2017</a:t>
            </a:r>
          </a:p>
          <a:p>
            <a:r>
              <a:rPr lang="en-US" dirty="0"/>
              <a:t>(31) Time to Adopt: Librarians’ New Skills </a:t>
            </a:r>
            <a:r>
              <a:rPr lang="en-US" dirty="0" smtClean="0"/>
              <a:t>and Competency Profiles, Birgit Schmidt, </a:t>
            </a:r>
            <a:r>
              <a:rPr lang="en-US" dirty="0"/>
              <a:t>Pascal </a:t>
            </a:r>
            <a:r>
              <a:rPr lang="en-US" dirty="0" err="1" smtClean="0"/>
              <a:t>Calarco</a:t>
            </a:r>
            <a:r>
              <a:rPr lang="en-US" dirty="0" smtClean="0"/>
              <a:t>, </a:t>
            </a:r>
            <a:r>
              <a:rPr lang="en-US" dirty="0" err="1" smtClean="0"/>
              <a:t>Iryna</a:t>
            </a:r>
            <a:r>
              <a:rPr lang="en-US" dirty="0"/>
              <a:t> </a:t>
            </a:r>
            <a:r>
              <a:rPr lang="en-US" dirty="0" smtClean="0"/>
              <a:t>Kuchma,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/>
              <a:t>Kathleen Shearer, Positioning and Power in Academic Publishing: Players, Agents and </a:t>
            </a:r>
            <a:r>
              <a:rPr lang="en-US" dirty="0" smtClean="0"/>
              <a:t>Agendas, </a:t>
            </a:r>
            <a:r>
              <a:rPr lang="pt-BR" dirty="0" err="1"/>
              <a:t>Conference</a:t>
            </a:r>
            <a:r>
              <a:rPr lang="pt-BR" dirty="0"/>
              <a:t> </a:t>
            </a:r>
            <a:r>
              <a:rPr lang="pt-BR" dirty="0" err="1" smtClean="0"/>
              <a:t>Paper</a:t>
            </a:r>
            <a:endParaRPr lang="pt-BR" dirty="0" smtClean="0"/>
          </a:p>
          <a:p>
            <a:r>
              <a:rPr lang="pt-BR" dirty="0"/>
              <a:t> </a:t>
            </a:r>
            <a:r>
              <a:rPr lang="pt-BR" dirty="0" smtClean="0"/>
              <a:t>       </a:t>
            </a:r>
            <a:r>
              <a:rPr lang="pt-BR" dirty="0" err="1"/>
              <a:t>June</a:t>
            </a:r>
            <a:r>
              <a:rPr lang="pt-BR" dirty="0"/>
              <a:t> </a:t>
            </a:r>
            <a:r>
              <a:rPr lang="pt-BR" dirty="0" smtClean="0"/>
              <a:t>2016, DOI</a:t>
            </a:r>
            <a:r>
              <a:rPr lang="pt-BR" dirty="0"/>
              <a:t>: </a:t>
            </a:r>
            <a:r>
              <a:rPr lang="pt-BR" dirty="0" smtClean="0"/>
              <a:t>10.3233/978-1-61499-649-1-1</a:t>
            </a:r>
          </a:p>
          <a:p>
            <a:r>
              <a:rPr lang="pt-BR" dirty="0" smtClean="0"/>
              <a:t>(32</a:t>
            </a:r>
            <a:r>
              <a:rPr lang="pt-BR" dirty="0"/>
              <a:t>) </a:t>
            </a:r>
            <a:r>
              <a:rPr lang="pt-BR" dirty="0" smtClean="0"/>
              <a:t>21st </a:t>
            </a:r>
            <a:r>
              <a:rPr lang="pt-BR" dirty="0" err="1" smtClean="0"/>
              <a:t>Century</a:t>
            </a:r>
            <a:r>
              <a:rPr lang="pt-BR" dirty="0" smtClean="0"/>
              <a:t> </a:t>
            </a:r>
            <a:r>
              <a:rPr lang="pt-BR" dirty="0" err="1" smtClean="0"/>
              <a:t>Competencies</a:t>
            </a:r>
            <a:r>
              <a:rPr lang="pt-BR" dirty="0" smtClean="0"/>
              <a:t>, </a:t>
            </a:r>
            <a:r>
              <a:rPr lang="pt-BR" dirty="0" err="1" smtClean="0"/>
              <a:t>Winter</a:t>
            </a:r>
            <a:r>
              <a:rPr lang="pt-BR" dirty="0" smtClean="0"/>
              <a:t> 2016 </a:t>
            </a:r>
            <a:r>
              <a:rPr lang="pt-BR" dirty="0" err="1" smtClean="0"/>
              <a:t>Edition</a:t>
            </a:r>
            <a:r>
              <a:rPr lang="pt-BR" dirty="0"/>
              <a:t>, </a:t>
            </a:r>
            <a:r>
              <a:rPr lang="pt-BR" dirty="0" err="1" smtClean="0"/>
              <a:t>foundation</a:t>
            </a:r>
            <a:r>
              <a:rPr lang="pt-BR" dirty="0" smtClean="0"/>
              <a:t> </a:t>
            </a:r>
            <a:r>
              <a:rPr lang="pt-BR" dirty="0" err="1" smtClean="0"/>
              <a:t>document</a:t>
            </a:r>
            <a:r>
              <a:rPr lang="pt-BR" dirty="0" smtClean="0"/>
              <a:t> for </a:t>
            </a:r>
            <a:r>
              <a:rPr lang="pt-BR" dirty="0" err="1" smtClean="0"/>
              <a:t>discussion</a:t>
            </a:r>
            <a:r>
              <a:rPr lang="pt-BR" dirty="0"/>
              <a:t>.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67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23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716692" y="1095632"/>
            <a:ext cx="104455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(33) </a:t>
            </a:r>
            <a:r>
              <a:rPr lang="en-US" dirty="0"/>
              <a:t>Maker Competencies and the Undergraduate Curriculum, LG-97-17-0010-17 - University of Texas </a:t>
            </a:r>
            <a:r>
              <a:rPr lang="en-US" dirty="0" smtClean="0"/>
              <a:t>at</a:t>
            </a:r>
          </a:p>
          <a:p>
            <a:r>
              <a:rPr lang="en-US" dirty="0"/>
              <a:t>        Arlington </a:t>
            </a:r>
            <a:r>
              <a:rPr lang="en-US" dirty="0" smtClean="0"/>
              <a:t>Libraries, 2017</a:t>
            </a:r>
          </a:p>
          <a:p>
            <a:r>
              <a:rPr lang="en-US" dirty="0"/>
              <a:t>(34) Tinkering with Teachers: The Case for 3D Printing in the Education </a:t>
            </a:r>
            <a:r>
              <a:rPr lang="en-US" dirty="0" smtClean="0"/>
              <a:t>Library, Rachael Elrod, </a:t>
            </a:r>
            <a:r>
              <a:rPr lang="en-US" dirty="0"/>
              <a:t>University </a:t>
            </a:r>
            <a:r>
              <a:rPr lang="en-US" dirty="0" smtClean="0"/>
              <a:t>of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Florida, Gainesville, </a:t>
            </a:r>
            <a:r>
              <a:rPr lang="en-US" dirty="0" smtClean="0"/>
              <a:t>FL, Education </a:t>
            </a:r>
            <a:r>
              <a:rPr lang="en-US" dirty="0"/>
              <a:t>Libraries, </a:t>
            </a:r>
            <a:r>
              <a:rPr lang="en-US" dirty="0" smtClean="0"/>
              <a:t>39:1, 2016</a:t>
            </a:r>
          </a:p>
          <a:p>
            <a:r>
              <a:rPr lang="en-US" dirty="0"/>
              <a:t>(35)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www.webjunction.org/news/webjunction/3D_Printer_Revolution.html</a:t>
            </a:r>
            <a:endParaRPr lang="en-US" dirty="0" smtClean="0"/>
          </a:p>
          <a:p>
            <a:r>
              <a:rPr lang="en-US" dirty="0"/>
              <a:t>(36) Progress in the </a:t>
            </a:r>
            <a:r>
              <a:rPr lang="en-US" dirty="0" smtClean="0"/>
              <a:t>Making Librarians</a:t>
            </a:r>
            <a:r>
              <a:rPr lang="en-US" dirty="0"/>
              <a:t>’ Practical 3D </a:t>
            </a:r>
            <a:r>
              <a:rPr lang="en-US" dirty="0" smtClean="0"/>
              <a:t>Printing. </a:t>
            </a:r>
            <a:r>
              <a:rPr lang="en-US" dirty="0"/>
              <a:t>Questions Answered, Zach </a:t>
            </a:r>
            <a:r>
              <a:rPr lang="en-US" dirty="0" err="1"/>
              <a:t>Lichaa</a:t>
            </a:r>
            <a:r>
              <a:rPr lang="en-US" dirty="0"/>
              <a:t> and </a:t>
            </a:r>
            <a:r>
              <a:rPr lang="en-US" dirty="0" smtClean="0"/>
              <a:t>Charlie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/>
              <a:t>Wapner</a:t>
            </a:r>
            <a:r>
              <a:rPr lang="en-US" dirty="0"/>
              <a:t>, May </a:t>
            </a:r>
            <a:r>
              <a:rPr lang="en-US" dirty="0" smtClean="0"/>
              <a:t>2016. American Library </a:t>
            </a:r>
            <a:r>
              <a:rPr lang="en-US" dirty="0" err="1" smtClean="0"/>
              <a:t>Assotiation</a:t>
            </a:r>
            <a:endParaRPr lang="en-US" dirty="0" smtClean="0"/>
          </a:p>
          <a:p>
            <a:r>
              <a:rPr lang="en-US" dirty="0"/>
              <a:t>(37)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er.educause.edu/articles/2014/10/making-it-real-3d-printing-as-a-library-service</a:t>
            </a:r>
            <a:endParaRPr lang="en-US" dirty="0" smtClean="0"/>
          </a:p>
          <a:p>
            <a:r>
              <a:rPr lang="en-US" dirty="0"/>
              <a:t>(38) Librarians as </a:t>
            </a:r>
            <a:r>
              <a:rPr lang="en-US" dirty="0" smtClean="0"/>
              <a:t>Makers, Beth </a:t>
            </a:r>
            <a:r>
              <a:rPr lang="en-US" dirty="0" err="1"/>
              <a:t>Filar</a:t>
            </a:r>
            <a:r>
              <a:rPr lang="en-US" dirty="0"/>
              <a:t> Williams &amp; Michelle </a:t>
            </a:r>
            <a:r>
              <a:rPr lang="en-US" dirty="0" smtClean="0"/>
              <a:t>Folkman, Pages Journal </a:t>
            </a:r>
            <a:r>
              <a:rPr lang="en-US" dirty="0"/>
              <a:t>of Library </a:t>
            </a:r>
            <a:r>
              <a:rPr lang="en-US" dirty="0" smtClean="0"/>
              <a:t>Administration</a:t>
            </a:r>
          </a:p>
          <a:p>
            <a:r>
              <a:rPr lang="en-US" dirty="0"/>
              <a:t> </a:t>
            </a:r>
            <a:r>
              <a:rPr lang="en-US" dirty="0" smtClean="0"/>
              <a:t>       Volume </a:t>
            </a:r>
            <a:r>
              <a:rPr lang="en-US" dirty="0"/>
              <a:t>57, 2016 - Issue 1 </a:t>
            </a:r>
            <a:endParaRPr lang="en-US" dirty="0" smtClean="0"/>
          </a:p>
          <a:p>
            <a:pPr marL="342900" indent="-342900">
              <a:buAutoNum type="arabicParenBoth" startAt="39"/>
            </a:pPr>
            <a:r>
              <a:rPr lang="en-US" dirty="0" smtClean="0"/>
              <a:t>Competencies </a:t>
            </a:r>
            <a:r>
              <a:rPr lang="en-US" dirty="0"/>
              <a:t>for Information Professionals in Learning Labs and </a:t>
            </a:r>
            <a:r>
              <a:rPr lang="en-US" dirty="0" smtClean="0"/>
              <a:t>Makerspaces, </a:t>
            </a:r>
            <a:r>
              <a:rPr lang="en-US" dirty="0" err="1" smtClean="0"/>
              <a:t>Kyungwon</a:t>
            </a:r>
            <a:r>
              <a:rPr lang="en-US" dirty="0" smtClean="0"/>
              <a:t> </a:t>
            </a:r>
            <a:r>
              <a:rPr lang="en-US" dirty="0" err="1" smtClean="0"/>
              <a:t>Koh</a:t>
            </a:r>
            <a:r>
              <a:rPr lang="en-US" dirty="0" smtClean="0"/>
              <a:t>, June Abbas ,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doi.org/10.3138/jelis.56.2.114</a:t>
            </a:r>
            <a:r>
              <a:rPr lang="en-US" dirty="0"/>
              <a:t>, Journal of Education for Library and Information </a:t>
            </a:r>
            <a:r>
              <a:rPr lang="en-US" dirty="0" smtClean="0"/>
              <a:t>Science, Vol</a:t>
            </a:r>
            <a:r>
              <a:rPr lang="en-US" dirty="0"/>
              <a:t>. 56, No. </a:t>
            </a:r>
            <a:r>
              <a:rPr lang="en-US" dirty="0" smtClean="0"/>
              <a:t>2</a:t>
            </a:r>
          </a:p>
          <a:p>
            <a:pPr marL="342900" indent="-342900">
              <a:buAutoNum type="arabicParenBoth" startAt="39"/>
            </a:pPr>
            <a:r>
              <a:rPr lang="en-US" dirty="0" smtClean="0"/>
              <a:t> </a:t>
            </a:r>
            <a:r>
              <a:rPr lang="en-US" dirty="0"/>
              <a:t>Digital Design and 3D Printing in Technology Teacher </a:t>
            </a:r>
            <a:r>
              <a:rPr lang="en-US" dirty="0" smtClean="0"/>
              <a:t>Education, Igor </a:t>
            </a:r>
            <a:r>
              <a:rPr lang="en-US" dirty="0" err="1" smtClean="0"/>
              <a:t>Vernera</a:t>
            </a:r>
            <a:r>
              <a:rPr lang="en-US" dirty="0" smtClean="0"/>
              <a:t>, Amir </a:t>
            </a:r>
            <a:r>
              <a:rPr lang="en-US" dirty="0" err="1" smtClean="0"/>
              <a:t>Merksamer</a:t>
            </a:r>
            <a:r>
              <a:rPr lang="en-US" dirty="0" smtClean="0"/>
              <a:t>,  </a:t>
            </a:r>
            <a:r>
              <a:rPr lang="en-US" dirty="0"/>
              <a:t>Procedia </a:t>
            </a:r>
            <a:r>
              <a:rPr lang="en-US" dirty="0" smtClean="0"/>
              <a:t>CIRP, Volume </a:t>
            </a:r>
            <a:r>
              <a:rPr lang="en-US" dirty="0"/>
              <a:t>36, 2015, Pages </a:t>
            </a:r>
            <a:r>
              <a:rPr lang="en-US" dirty="0" smtClean="0"/>
              <a:t>182-186. </a:t>
            </a:r>
          </a:p>
          <a:p>
            <a:pPr marL="342900" indent="-342900">
              <a:buAutoNum type="arabicParenBoth" startAt="39"/>
            </a:pPr>
            <a:r>
              <a:rPr lang="en-US" dirty="0"/>
              <a:t> ABC and 3D: opportunities and obstacles to 3D printing in special education environment, </a:t>
            </a:r>
            <a:r>
              <a:rPr lang="en-US" dirty="0" smtClean="0"/>
              <a:t>Erin </a:t>
            </a:r>
            <a:r>
              <a:rPr lang="en-US" dirty="0"/>
              <a:t>Buehler </a:t>
            </a:r>
            <a:r>
              <a:rPr lang="en-US" dirty="0" smtClean="0"/>
              <a:t>Shaun </a:t>
            </a:r>
            <a:r>
              <a:rPr lang="en-US" dirty="0"/>
              <a:t>K. Kane, Amy Hurst, </a:t>
            </a:r>
            <a:r>
              <a:rPr lang="en-US" dirty="0" smtClean="0"/>
              <a:t>Proceeding ASSETS </a:t>
            </a:r>
            <a:r>
              <a:rPr lang="en-US" dirty="0"/>
              <a:t>'14 Proceedings of the 16th international ACM SIGACCESS conference on Computers &amp; accessibility, Pages 107-114, 2014. </a:t>
            </a:r>
            <a:r>
              <a:rPr lang="en-US" dirty="0" err="1"/>
              <a:t>doi</a:t>
            </a:r>
            <a:r>
              <a:rPr lang="en-US" dirty="0"/>
              <a:t>&gt;10.1145/2661334.2661365</a:t>
            </a:r>
          </a:p>
        </p:txBody>
      </p:sp>
    </p:spTree>
    <p:extLst>
      <p:ext uri="{BB962C8B-B14F-4D97-AF65-F5344CB8AC3E}">
        <p14:creationId xmlns:p14="http://schemas.microsoft.com/office/powerpoint/2010/main" val="30065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24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80506" y="1003743"/>
            <a:ext cx="113574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</a:t>
            </a:r>
            <a:r>
              <a:rPr lang="es-ES" dirty="0"/>
              <a:t>42) </a:t>
            </a:r>
            <a:r>
              <a:rPr lang="es-ES" dirty="0">
                <a:hlinkClick r:id="rId3"/>
              </a:rPr>
              <a:t>https://</a:t>
            </a:r>
            <a:r>
              <a:rPr lang="es-ES" dirty="0" smtClean="0">
                <a:hlinkClick r:id="rId3"/>
              </a:rPr>
              <a:t>www.torontopubliclibrary.ca/using-the-library/computer-services/innovation-spaces/3D-design-print.jsp</a:t>
            </a:r>
            <a:endParaRPr lang="es-ES" dirty="0" smtClean="0"/>
          </a:p>
          <a:p>
            <a:r>
              <a:rPr lang="es-ES" dirty="0" smtClean="0"/>
              <a:t>(43</a:t>
            </a:r>
            <a:r>
              <a:rPr lang="es-ES" dirty="0"/>
              <a:t>) </a:t>
            </a:r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www.rplmn.org/services/computers-equipment/3d-printer/3d-printing-procedure</a:t>
            </a:r>
            <a:endParaRPr lang="es-ES" dirty="0" smtClean="0"/>
          </a:p>
          <a:p>
            <a:r>
              <a:rPr lang="es-ES" dirty="0" smtClean="0"/>
              <a:t>(44) Job and </a:t>
            </a:r>
            <a:r>
              <a:rPr lang="es-ES" dirty="0" err="1" smtClean="0"/>
              <a:t>Skills</a:t>
            </a:r>
            <a:r>
              <a:rPr lang="es-ES" dirty="0"/>
              <a:t>, </a:t>
            </a:r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study.com/articles/3d_printing_technician_salary_training_job_description.html</a:t>
            </a:r>
            <a:endParaRPr lang="es-ES" dirty="0" smtClean="0"/>
          </a:p>
          <a:p>
            <a:r>
              <a:rPr lang="es-ES" dirty="0" smtClean="0"/>
              <a:t>(45) </a:t>
            </a:r>
            <a:r>
              <a:rPr lang="es-ES" dirty="0" err="1" smtClean="0"/>
              <a:t>Materilice</a:t>
            </a:r>
            <a:r>
              <a:rPr lang="es-ES" dirty="0" smtClean="0"/>
              <a:t> </a:t>
            </a:r>
            <a:r>
              <a:rPr lang="es-ES" dirty="0" err="1" smtClean="0"/>
              <a:t>Skills</a:t>
            </a:r>
            <a:r>
              <a:rPr lang="es-ES" dirty="0"/>
              <a:t>, </a:t>
            </a:r>
            <a:r>
              <a:rPr lang="es-ES" dirty="0">
                <a:hlinkClick r:id="rId6"/>
              </a:rPr>
              <a:t>https://i.materialise.com/blog/en/5-skills-to-help-you-begin-3d-printing-today</a:t>
            </a:r>
            <a:r>
              <a:rPr lang="es-ES" dirty="0" smtClean="0">
                <a:hlinkClick r:id="rId6"/>
              </a:rPr>
              <a:t>/</a:t>
            </a:r>
            <a:endParaRPr lang="es-ES" dirty="0" smtClean="0"/>
          </a:p>
          <a:p>
            <a:r>
              <a:rPr lang="es-ES" dirty="0"/>
              <a:t>(46) </a:t>
            </a:r>
            <a:r>
              <a:rPr lang="es-ES" dirty="0">
                <a:hlinkClick r:id="rId7"/>
              </a:rPr>
              <a:t>https://</a:t>
            </a:r>
            <a:r>
              <a:rPr lang="es-ES" dirty="0" smtClean="0">
                <a:hlinkClick r:id="rId7"/>
              </a:rPr>
              <a:t>grabcad.com/groups/3d-printing-group/discussions/what-skills-are-needed-to-be-a-3d-printing-technician</a:t>
            </a:r>
            <a:endParaRPr lang="es-ES" dirty="0" smtClean="0"/>
          </a:p>
          <a:p>
            <a:r>
              <a:rPr lang="es-ES" dirty="0" smtClean="0"/>
              <a:t>(47) </a:t>
            </a:r>
            <a:r>
              <a:rPr lang="en-US" dirty="0"/>
              <a:t>Developing a Pre-engineering Curriculum for 3D </a:t>
            </a:r>
            <a:r>
              <a:rPr lang="en-US" dirty="0" smtClean="0"/>
              <a:t>Printing Skills </a:t>
            </a:r>
            <a:r>
              <a:rPr lang="en-US" dirty="0"/>
              <a:t>for High School Technology </a:t>
            </a:r>
            <a:r>
              <a:rPr lang="en-US" dirty="0" smtClean="0"/>
              <a:t>Education. Yu-Hung </a:t>
            </a:r>
            <a:r>
              <a:rPr lang="en-US" dirty="0" err="1" smtClean="0"/>
              <a:t>Chien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National </a:t>
            </a:r>
            <a:r>
              <a:rPr lang="en-US" dirty="0"/>
              <a:t>Taiwan Normal University, TAIWAN. EURASIA Journal of Mathematics Science and Technology </a:t>
            </a:r>
            <a:r>
              <a:rPr lang="en-US" dirty="0" smtClean="0"/>
              <a:t>Education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2017, </a:t>
            </a:r>
            <a:r>
              <a:rPr lang="en-US" dirty="0"/>
              <a:t>13(7):2941-2958. DOI 10.12973/eurasia.2017.00729a </a:t>
            </a:r>
            <a:endParaRPr lang="en-US" dirty="0" smtClean="0"/>
          </a:p>
          <a:p>
            <a:r>
              <a:rPr lang="en-US" dirty="0"/>
              <a:t>(48) Making It Real: 3D Printing as a Library </a:t>
            </a:r>
            <a:r>
              <a:rPr lang="en-US" dirty="0" smtClean="0"/>
              <a:t>Service, Tod </a:t>
            </a:r>
            <a:r>
              <a:rPr lang="en-US" dirty="0" err="1"/>
              <a:t>Colegrove</a:t>
            </a:r>
            <a:r>
              <a:rPr lang="en-US" dirty="0"/>
              <a:t> , 2014, EDUCAUSE Review.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://er.educause.edu/articles/2014/10/making-it-real-3d-printing-as-a-library-service     </a:t>
            </a:r>
            <a:endParaRPr lang="en-US" dirty="0" smtClean="0"/>
          </a:p>
          <a:p>
            <a:endParaRPr lang="es-ES" dirty="0" smtClean="0"/>
          </a:p>
          <a:p>
            <a:r>
              <a:rPr lang="es-ES" dirty="0" smtClean="0"/>
              <a:t>(49) </a:t>
            </a:r>
            <a:r>
              <a:rPr lang="en-US" dirty="0"/>
              <a:t>3D Printing: A Practical Guide for </a:t>
            </a:r>
            <a:r>
              <a:rPr lang="en-US" dirty="0" smtClean="0"/>
              <a:t>Librarians</a:t>
            </a:r>
            <a:r>
              <a:rPr lang="en-US" dirty="0"/>
              <a:t>, Sara Russell Gonzalez, Denise </a:t>
            </a:r>
            <a:r>
              <a:rPr lang="en-US" dirty="0" err="1"/>
              <a:t>Beaubien</a:t>
            </a:r>
            <a:r>
              <a:rPr lang="en-US" dirty="0"/>
              <a:t> </a:t>
            </a:r>
            <a:r>
              <a:rPr lang="en-US" dirty="0" smtClean="0"/>
              <a:t>Bennett</a:t>
            </a:r>
            <a:r>
              <a:rPr lang="en-US" dirty="0"/>
              <a:t>, </a:t>
            </a:r>
            <a:r>
              <a:rPr lang="en-US" dirty="0" err="1"/>
              <a:t>Rowman</a:t>
            </a:r>
            <a:r>
              <a:rPr lang="en-US" dirty="0"/>
              <a:t> &amp; </a:t>
            </a:r>
            <a:r>
              <a:rPr lang="en-US" dirty="0" smtClean="0"/>
              <a:t>Littlefield,</a:t>
            </a:r>
          </a:p>
          <a:p>
            <a:r>
              <a:rPr lang="en-US" dirty="0"/>
              <a:t> </a:t>
            </a:r>
            <a:r>
              <a:rPr lang="en-US" dirty="0" smtClean="0"/>
              <a:t>       2016. ISBN </a:t>
            </a:r>
            <a:r>
              <a:rPr lang="es-ES" dirty="0" smtClean="0"/>
              <a:t>9781442255494.</a:t>
            </a:r>
          </a:p>
          <a:p>
            <a:r>
              <a:rPr lang="es-ES" dirty="0"/>
              <a:t>(50) 3-D </a:t>
            </a:r>
            <a:r>
              <a:rPr lang="es-ES" dirty="0" err="1"/>
              <a:t>Printers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 smtClean="0"/>
              <a:t>Libraries</a:t>
            </a:r>
            <a:r>
              <a:rPr lang="es-ES" dirty="0" smtClean="0"/>
              <a:t>, </a:t>
            </a:r>
            <a:r>
              <a:rPr lang="es-ES" dirty="0" err="1" smtClean="0"/>
              <a:t>Jason</a:t>
            </a:r>
            <a:r>
              <a:rPr lang="es-ES" dirty="0"/>
              <a:t> Griffey, </a:t>
            </a:r>
            <a:r>
              <a:rPr lang="es-ES" dirty="0" smtClean="0"/>
              <a:t>Chicago </a:t>
            </a:r>
            <a:r>
              <a:rPr lang="es-ES" dirty="0"/>
              <a:t>American Library </a:t>
            </a:r>
            <a:r>
              <a:rPr lang="es-ES" dirty="0" err="1" smtClean="0"/>
              <a:t>Association</a:t>
            </a:r>
            <a:r>
              <a:rPr lang="es-ES" dirty="0" smtClean="0"/>
              <a:t>, 2014, </a:t>
            </a:r>
            <a:r>
              <a:rPr lang="es-ES" dirty="0"/>
              <a:t>ISBN </a:t>
            </a:r>
            <a:r>
              <a:rPr lang="es-ES" dirty="0" smtClean="0"/>
              <a:t>9780838959305</a:t>
            </a:r>
          </a:p>
          <a:p>
            <a:r>
              <a:rPr lang="es-ES" dirty="0" smtClean="0"/>
              <a:t>(51) S</a:t>
            </a:r>
            <a:r>
              <a:rPr lang="en-US" dirty="0" err="1" smtClean="0"/>
              <a:t>urvey</a:t>
            </a:r>
            <a:r>
              <a:rPr lang="en-US" dirty="0" smtClean="0"/>
              <a:t> </a:t>
            </a:r>
            <a:r>
              <a:rPr lang="en-US" dirty="0"/>
              <a:t>of 3D Printing in the </a:t>
            </a:r>
            <a:r>
              <a:rPr lang="en-US" dirty="0" smtClean="0"/>
              <a:t>Library, Primary </a:t>
            </a:r>
            <a:r>
              <a:rPr lang="en-US" dirty="0"/>
              <a:t>Research </a:t>
            </a:r>
            <a:r>
              <a:rPr lang="en-US" dirty="0" smtClean="0"/>
              <a:t>Group. ISBN </a:t>
            </a:r>
            <a:r>
              <a:rPr lang="es-ES" dirty="0" smtClean="0"/>
              <a:t>9781574402803</a:t>
            </a:r>
          </a:p>
          <a:p>
            <a:pPr marL="342900" indent="-342900">
              <a:buAutoNum type="arabicParenBoth" startAt="52"/>
            </a:pPr>
            <a:r>
              <a:rPr lang="en-US" dirty="0" smtClean="0"/>
              <a:t>3D </a:t>
            </a:r>
            <a:r>
              <a:rPr lang="en-US" dirty="0"/>
              <a:t>Printing in Medical </a:t>
            </a:r>
            <a:r>
              <a:rPr lang="en-US" dirty="0" smtClean="0"/>
              <a:t>Libraries. A </a:t>
            </a:r>
            <a:r>
              <a:rPr lang="en-US" dirty="0"/>
              <a:t>Crash Course in Supporting Innovation in Health </a:t>
            </a:r>
            <a:r>
              <a:rPr lang="en-US" dirty="0" smtClean="0"/>
              <a:t>Care. Jennifer Herron. 2019.</a:t>
            </a:r>
          </a:p>
          <a:p>
            <a:r>
              <a:rPr lang="en-US" dirty="0"/>
              <a:t> </a:t>
            </a:r>
            <a:r>
              <a:rPr lang="en-US" dirty="0" smtClean="0"/>
              <a:t>      ISBN </a:t>
            </a:r>
            <a:r>
              <a:rPr lang="es-ES" smtClean="0"/>
              <a:t>9781538118795</a:t>
            </a:r>
            <a:endParaRPr lang="en-U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90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25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902941" y="1145059"/>
            <a:ext cx="79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Notes: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74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3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-10206" y="802433"/>
            <a:ext cx="16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INTRODUCTION</a:t>
            </a:r>
            <a:endParaRPr lang="es-ES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337227" y="987099"/>
            <a:ext cx="269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Basic 3D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workflow</a:t>
            </a:r>
            <a:endParaRPr lang="es-ES" dirty="0"/>
          </a:p>
        </p:txBody>
      </p:sp>
      <p:grpSp>
        <p:nvGrpSpPr>
          <p:cNvPr id="32" name="Grupo 31"/>
          <p:cNvGrpSpPr/>
          <p:nvPr/>
        </p:nvGrpSpPr>
        <p:grpSpPr>
          <a:xfrm>
            <a:off x="1327545" y="2920483"/>
            <a:ext cx="9654585" cy="2490164"/>
            <a:chOff x="1587843" y="3211112"/>
            <a:chExt cx="7364626" cy="1604100"/>
          </a:xfrm>
        </p:grpSpPr>
        <p:grpSp>
          <p:nvGrpSpPr>
            <p:cNvPr id="8" name="Grupo 7"/>
            <p:cNvGrpSpPr/>
            <p:nvPr/>
          </p:nvGrpSpPr>
          <p:grpSpPr>
            <a:xfrm>
              <a:off x="1587843" y="3446696"/>
              <a:ext cx="1243913" cy="683740"/>
              <a:chOff x="2660822" y="3204519"/>
              <a:chExt cx="1243913" cy="683740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2660822" y="3204519"/>
                <a:ext cx="1243913" cy="68374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2761529" y="3223223"/>
                <a:ext cx="1042498" cy="535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/>
                  <a:t>Input data</a:t>
                </a:r>
                <a:endParaRPr lang="es-ES" sz="2400" b="1" dirty="0"/>
              </a:p>
            </p:txBody>
          </p:sp>
        </p:grpSp>
        <p:sp>
          <p:nvSpPr>
            <p:cNvPr id="10" name="Rectángulo 9"/>
            <p:cNvSpPr/>
            <p:nvPr/>
          </p:nvSpPr>
          <p:spPr>
            <a:xfrm>
              <a:off x="3581400" y="3432948"/>
              <a:ext cx="1390173" cy="6837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660539" y="3451652"/>
              <a:ext cx="1228701" cy="53530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/>
                <a:t>Data</a:t>
              </a:r>
            </a:p>
            <a:p>
              <a:pPr algn="ctr"/>
              <a:r>
                <a:rPr lang="es-ES" sz="2400" b="1" dirty="0" smtClean="0"/>
                <a:t>Processing</a:t>
              </a:r>
              <a:endParaRPr lang="es-ES" sz="2400" b="1" dirty="0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7708556" y="3437407"/>
              <a:ext cx="1243913" cy="683740"/>
              <a:chOff x="2660822" y="3204519"/>
              <a:chExt cx="1243913" cy="683740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" name="Rectángulo 12"/>
              <p:cNvSpPr/>
              <p:nvPr/>
            </p:nvSpPr>
            <p:spPr>
              <a:xfrm>
                <a:off x="2660822" y="3204519"/>
                <a:ext cx="1243913" cy="6837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2761529" y="3223223"/>
                <a:ext cx="1042498" cy="5353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400" b="1" dirty="0" smtClean="0"/>
                  <a:t>Data</a:t>
                </a:r>
              </a:p>
              <a:p>
                <a:pPr algn="ctr"/>
                <a:r>
                  <a:rPr lang="es-ES" sz="2400" b="1" dirty="0" err="1" smtClean="0"/>
                  <a:t>printing</a:t>
                </a:r>
                <a:endParaRPr lang="es-ES" sz="2400" b="1" dirty="0"/>
              </a:p>
            </p:txBody>
          </p:sp>
        </p:grpSp>
        <p:sp>
          <p:nvSpPr>
            <p:cNvPr id="15" name="Decisión 14"/>
            <p:cNvSpPr/>
            <p:nvPr/>
          </p:nvSpPr>
          <p:spPr>
            <a:xfrm>
              <a:off x="5947719" y="3211112"/>
              <a:ext cx="1136821" cy="1137600"/>
            </a:xfrm>
            <a:prstGeom prst="flowChartDecisi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 smtClean="0">
                  <a:solidFill>
                    <a:schemeClr val="tx1"/>
                  </a:solidFill>
                </a:rPr>
                <a:t>OK?</a:t>
              </a:r>
              <a:endParaRPr lang="es-ES" sz="2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Conector recto de flecha 16"/>
            <p:cNvCxnSpPr>
              <a:stCxn id="15" idx="3"/>
              <a:endCxn id="13" idx="1"/>
            </p:cNvCxnSpPr>
            <p:nvPr/>
          </p:nvCxnSpPr>
          <p:spPr>
            <a:xfrm flipV="1">
              <a:off x="7084540" y="3779277"/>
              <a:ext cx="624016" cy="6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>
              <a:stCxn id="10" idx="3"/>
              <a:endCxn id="15" idx="1"/>
            </p:cNvCxnSpPr>
            <p:nvPr/>
          </p:nvCxnSpPr>
          <p:spPr>
            <a:xfrm>
              <a:off x="4971573" y="3774818"/>
              <a:ext cx="976146" cy="50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>
              <a:stCxn id="5" idx="3"/>
              <a:endCxn id="10" idx="1"/>
            </p:cNvCxnSpPr>
            <p:nvPr/>
          </p:nvCxnSpPr>
          <p:spPr>
            <a:xfrm flipV="1">
              <a:off x="2831756" y="3774818"/>
              <a:ext cx="749644" cy="13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angular 22"/>
            <p:cNvCxnSpPr>
              <a:stCxn id="15" idx="2"/>
              <a:endCxn id="10" idx="2"/>
            </p:cNvCxnSpPr>
            <p:nvPr/>
          </p:nvCxnSpPr>
          <p:spPr>
            <a:xfrm rot="5400000" flipH="1">
              <a:off x="5280297" y="3112879"/>
              <a:ext cx="232024" cy="2239643"/>
            </a:xfrm>
            <a:prstGeom prst="bentConnector3">
              <a:avLst>
                <a:gd name="adj1" fmla="val -9852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/>
            <p:cNvSpPr txBox="1"/>
            <p:nvPr/>
          </p:nvSpPr>
          <p:spPr>
            <a:xfrm>
              <a:off x="7211113" y="3794498"/>
              <a:ext cx="232575" cy="23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Y</a:t>
              </a:r>
              <a:endParaRPr lang="es-ES" b="1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5306769" y="4577298"/>
              <a:ext cx="254585" cy="23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FF0000"/>
                  </a:solidFill>
                </a:rPr>
                <a:t>N</a:t>
              </a:r>
              <a:endParaRPr lang="es-E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76867" y="6480547"/>
            <a:ext cx="2743200" cy="365125"/>
          </a:xfrm>
        </p:spPr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120438" y="6356350"/>
            <a:ext cx="233362" cy="365125"/>
          </a:xfrm>
        </p:spPr>
        <p:txBody>
          <a:bodyPr/>
          <a:lstStyle/>
          <a:p>
            <a:fld id="{D1AF5DF0-CCB5-4064-AB81-4062EE3809D2}" type="slidenum">
              <a:rPr lang="es-ES" smtClean="0"/>
              <a:t>4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3976" y="873187"/>
            <a:ext cx="16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INTRODUCTION</a:t>
            </a:r>
            <a:endParaRPr lang="es-ES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584102" y="873187"/>
            <a:ext cx="31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Advanced</a:t>
            </a:r>
            <a:r>
              <a:rPr lang="es-ES" dirty="0" smtClean="0"/>
              <a:t> 3D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workflow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83976" y="873187"/>
            <a:ext cx="12108024" cy="5775864"/>
            <a:chOff x="83976" y="873187"/>
            <a:chExt cx="12108024" cy="5775864"/>
          </a:xfrm>
        </p:grpSpPr>
        <p:grpSp>
          <p:nvGrpSpPr>
            <p:cNvPr id="216" name="Grupo 215"/>
            <p:cNvGrpSpPr/>
            <p:nvPr/>
          </p:nvGrpSpPr>
          <p:grpSpPr>
            <a:xfrm>
              <a:off x="83976" y="873187"/>
              <a:ext cx="12108024" cy="5775864"/>
              <a:chOff x="83976" y="873187"/>
              <a:chExt cx="12108024" cy="5775864"/>
            </a:xfrm>
          </p:grpSpPr>
          <p:grpSp>
            <p:nvGrpSpPr>
              <p:cNvPr id="147" name="Grupo 146"/>
              <p:cNvGrpSpPr/>
              <p:nvPr/>
            </p:nvGrpSpPr>
            <p:grpSpPr>
              <a:xfrm>
                <a:off x="83976" y="873187"/>
                <a:ext cx="12108024" cy="5775864"/>
                <a:chOff x="83976" y="873187"/>
                <a:chExt cx="12108024" cy="5775864"/>
              </a:xfrm>
            </p:grpSpPr>
            <p:cxnSp>
              <p:nvCxnSpPr>
                <p:cNvPr id="148" name="Conector recto de flecha 147"/>
                <p:cNvCxnSpPr/>
                <p:nvPr/>
              </p:nvCxnSpPr>
              <p:spPr>
                <a:xfrm flipV="1">
                  <a:off x="780764" y="4171135"/>
                  <a:ext cx="465502" cy="95728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9" name="Grupo 148"/>
                <p:cNvGrpSpPr/>
                <p:nvPr/>
              </p:nvGrpSpPr>
              <p:grpSpPr>
                <a:xfrm>
                  <a:off x="5335533" y="4343400"/>
                  <a:ext cx="2770242" cy="708759"/>
                  <a:chOff x="5335533" y="4343400"/>
                  <a:chExt cx="2770242" cy="708759"/>
                </a:xfrm>
              </p:grpSpPr>
              <p:cxnSp>
                <p:nvCxnSpPr>
                  <p:cNvPr id="212" name="Conector recto de flecha 211"/>
                  <p:cNvCxnSpPr/>
                  <p:nvPr/>
                </p:nvCxnSpPr>
                <p:spPr>
                  <a:xfrm rot="16200000">
                    <a:off x="5151143" y="4867769"/>
                    <a:ext cx="368780" cy="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Conector recto de flecha 212"/>
                  <p:cNvCxnSpPr/>
                  <p:nvPr/>
                </p:nvCxnSpPr>
                <p:spPr>
                  <a:xfrm flipV="1">
                    <a:off x="8094149" y="4343400"/>
                    <a:ext cx="0" cy="705701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Conector recto 213"/>
                  <p:cNvCxnSpPr/>
                  <p:nvPr/>
                </p:nvCxnSpPr>
                <p:spPr>
                  <a:xfrm rot="16200000">
                    <a:off x="6720654" y="3667038"/>
                    <a:ext cx="0" cy="277024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0" name="Grupo 149"/>
                <p:cNvGrpSpPr/>
                <p:nvPr/>
              </p:nvGrpSpPr>
              <p:grpSpPr>
                <a:xfrm>
                  <a:off x="83976" y="873187"/>
                  <a:ext cx="12108024" cy="5775864"/>
                  <a:chOff x="83976" y="873187"/>
                  <a:chExt cx="12108024" cy="5775864"/>
                </a:xfrm>
              </p:grpSpPr>
              <p:grpSp>
                <p:nvGrpSpPr>
                  <p:cNvPr id="151" name="Grupo 150"/>
                  <p:cNvGrpSpPr/>
                  <p:nvPr/>
                </p:nvGrpSpPr>
                <p:grpSpPr>
                  <a:xfrm>
                    <a:off x="83976" y="5046041"/>
                    <a:ext cx="2764524" cy="1550023"/>
                    <a:chOff x="83976" y="4856567"/>
                    <a:chExt cx="2764524" cy="1550023"/>
                  </a:xfrm>
                </p:grpSpPr>
                <p:pic>
                  <p:nvPicPr>
                    <p:cNvPr id="208" name="Imagen 207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30882" t="32288" r="56952" b="39314"/>
                    <a:stretch/>
                  </p:blipFill>
                  <p:spPr>
                    <a:xfrm>
                      <a:off x="287362" y="4856567"/>
                      <a:ext cx="1014982" cy="11795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9" name="Imagen 20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30883" t="65512" r="57170" b="6413"/>
                    <a:stretch/>
                  </p:blipFill>
                  <p:spPr>
                    <a:xfrm>
                      <a:off x="1692943" y="4856567"/>
                      <a:ext cx="996755" cy="116607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10" name="CuadroTexto 209"/>
                    <p:cNvSpPr txBox="1"/>
                    <p:nvPr/>
                  </p:nvSpPr>
                  <p:spPr>
                    <a:xfrm>
                      <a:off x="83976" y="6036080"/>
                      <a:ext cx="137229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ES" dirty="0" smtClean="0"/>
                        <a:t>Open source</a:t>
                      </a:r>
                      <a:endParaRPr lang="es-ES" dirty="0"/>
                    </a:p>
                  </p:txBody>
                </p:sp>
                <p:sp>
                  <p:nvSpPr>
                    <p:cNvPr id="211" name="CuadroTexto 210"/>
                    <p:cNvSpPr txBox="1"/>
                    <p:nvPr/>
                  </p:nvSpPr>
                  <p:spPr>
                    <a:xfrm>
                      <a:off x="1571099" y="6037258"/>
                      <a:ext cx="12774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s-ES" dirty="0" err="1" smtClean="0"/>
                        <a:t>commercial</a:t>
                      </a:r>
                      <a:endParaRPr lang="es-ES" dirty="0"/>
                    </a:p>
                  </p:txBody>
                </p:sp>
              </p:grpSp>
              <p:grpSp>
                <p:nvGrpSpPr>
                  <p:cNvPr id="152" name="Grupo 151"/>
                  <p:cNvGrpSpPr/>
                  <p:nvPr/>
                </p:nvGrpSpPr>
                <p:grpSpPr>
                  <a:xfrm>
                    <a:off x="5472937" y="5141782"/>
                    <a:ext cx="2514540" cy="1507269"/>
                    <a:chOff x="5250200" y="5026305"/>
                    <a:chExt cx="2514540" cy="1507269"/>
                  </a:xfrm>
                </p:grpSpPr>
                <p:pic>
                  <p:nvPicPr>
                    <p:cNvPr id="202" name="Imagen 201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572178" y="5046041"/>
                      <a:ext cx="1238712" cy="28708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3" name="Imagen 20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572178" y="5392487"/>
                      <a:ext cx="1401462" cy="486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4" name="Imagen 203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250200" y="5929690"/>
                      <a:ext cx="886707" cy="5648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5" name="Imagen 204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225394" y="5929690"/>
                      <a:ext cx="907475" cy="6038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6" name="Imagen 205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891446" y="5026305"/>
                      <a:ext cx="482845" cy="48284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7" name="Imagen 206"/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r="-758" b="32559"/>
                    <a:stretch/>
                  </p:blipFill>
                  <p:spPr>
                    <a:xfrm>
                      <a:off x="7132868" y="6039558"/>
                      <a:ext cx="631872" cy="316792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3" name="Grupo 152"/>
                  <p:cNvGrpSpPr/>
                  <p:nvPr/>
                </p:nvGrpSpPr>
                <p:grpSpPr>
                  <a:xfrm>
                    <a:off x="287362" y="873187"/>
                    <a:ext cx="11904638" cy="5394783"/>
                    <a:chOff x="287362" y="873187"/>
                    <a:chExt cx="11904638" cy="5394783"/>
                  </a:xfrm>
                </p:grpSpPr>
                <p:sp>
                  <p:nvSpPr>
                    <p:cNvPr id="154" name="Rectángulo redondeado 153"/>
                    <p:cNvSpPr/>
                    <p:nvPr/>
                  </p:nvSpPr>
                  <p:spPr>
                    <a:xfrm>
                      <a:off x="287362" y="2104262"/>
                      <a:ext cx="1634415" cy="450262"/>
                    </a:xfrm>
                    <a:prstGeom prst="roundRect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S" b="1" dirty="0" err="1" smtClean="0">
                          <a:solidFill>
                            <a:schemeClr val="tx1"/>
                          </a:solidFill>
                        </a:rPr>
                        <a:t>Scan</a:t>
                      </a:r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 3D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155" name="Imagen 154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r="85232" b="82707"/>
                    <a:stretch/>
                  </p:blipFill>
                  <p:spPr>
                    <a:xfrm>
                      <a:off x="1996579" y="873187"/>
                      <a:ext cx="1584821" cy="92381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6" name="Conector recto de flecha 155"/>
                    <p:cNvCxnSpPr>
                      <a:stCxn id="154" idx="2"/>
                      <a:endCxn id="193" idx="0"/>
                    </p:cNvCxnSpPr>
                    <p:nvPr/>
                  </p:nvCxnSpPr>
                  <p:spPr>
                    <a:xfrm>
                      <a:off x="1104570" y="2554524"/>
                      <a:ext cx="141696" cy="662799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ector recto de flecha 156"/>
                    <p:cNvCxnSpPr>
                      <a:stCxn id="155" idx="2"/>
                      <a:endCxn id="154" idx="3"/>
                    </p:cNvCxnSpPr>
                    <p:nvPr/>
                  </p:nvCxnSpPr>
                  <p:spPr>
                    <a:xfrm flipH="1">
                      <a:off x="1921777" y="1797006"/>
                      <a:ext cx="867213" cy="532387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ector recto de flecha 157"/>
                    <p:cNvCxnSpPr>
                      <a:stCxn id="154" idx="3"/>
                      <a:endCxn id="194" idx="1"/>
                    </p:cNvCxnSpPr>
                    <p:nvPr/>
                  </p:nvCxnSpPr>
                  <p:spPr>
                    <a:xfrm>
                      <a:off x="1921777" y="2329393"/>
                      <a:ext cx="1002824" cy="1364836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9" name="Grupo 158"/>
                    <p:cNvGrpSpPr/>
                    <p:nvPr/>
                  </p:nvGrpSpPr>
                  <p:grpSpPr>
                    <a:xfrm>
                      <a:off x="373811" y="970857"/>
                      <a:ext cx="11818189" cy="5297113"/>
                      <a:chOff x="373811" y="970857"/>
                      <a:chExt cx="11818189" cy="5297113"/>
                    </a:xfrm>
                  </p:grpSpPr>
                  <p:grpSp>
                    <p:nvGrpSpPr>
                      <p:cNvPr id="160" name="Grupo 159"/>
                      <p:cNvGrpSpPr/>
                      <p:nvPr/>
                    </p:nvGrpSpPr>
                    <p:grpSpPr>
                      <a:xfrm>
                        <a:off x="10223759" y="1092932"/>
                        <a:ext cx="1968241" cy="1295860"/>
                        <a:chOff x="10223758" y="951643"/>
                        <a:chExt cx="1968241" cy="1295860"/>
                      </a:xfrm>
                    </p:grpSpPr>
                    <p:sp>
                      <p:nvSpPr>
                        <p:cNvPr id="200" name="Rectángulo redondeado 199"/>
                        <p:cNvSpPr/>
                        <p:nvPr/>
                      </p:nvSpPr>
                      <p:spPr>
                        <a:xfrm>
                          <a:off x="10223758" y="1613680"/>
                          <a:ext cx="1968241" cy="633823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 SSD</a:t>
                          </a:r>
                        </a:p>
                      </p:txBody>
                    </p:sp>
                    <p:sp>
                      <p:nvSpPr>
                        <p:cNvPr id="201" name="Rectángulo redondeado 200"/>
                        <p:cNvSpPr/>
                        <p:nvPr/>
                      </p:nvSpPr>
                      <p:spPr>
                        <a:xfrm>
                          <a:off x="10223758" y="951643"/>
                          <a:ext cx="1934841" cy="581752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PC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61" name="Grupo 160"/>
                      <p:cNvGrpSpPr/>
                      <p:nvPr/>
                    </p:nvGrpSpPr>
                    <p:grpSpPr>
                      <a:xfrm>
                        <a:off x="373811" y="2658955"/>
                        <a:ext cx="8337342" cy="2056324"/>
                        <a:chOff x="1049322" y="2658955"/>
                        <a:chExt cx="8337342" cy="2056324"/>
                      </a:xfrm>
                    </p:grpSpPr>
                    <p:sp>
                      <p:nvSpPr>
                        <p:cNvPr id="193" name="Rectángulo redondeado 192"/>
                        <p:cNvSpPr/>
                        <p:nvPr/>
                      </p:nvSpPr>
                      <p:spPr>
                        <a:xfrm>
                          <a:off x="1049322" y="3217323"/>
                          <a:ext cx="1744910" cy="953812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 smtClean="0">
                              <a:solidFill>
                                <a:schemeClr val="tx1"/>
                              </a:solidFill>
                            </a:rPr>
                            <a:t>CAD </a:t>
                          </a:r>
                          <a:r>
                            <a:rPr lang="es-ES" b="1" dirty="0" err="1" smtClean="0">
                              <a:solidFill>
                                <a:schemeClr val="tx1"/>
                              </a:solidFill>
                            </a:rPr>
                            <a:t>design</a:t>
                          </a:r>
                          <a:endParaRPr lang="es-ES" b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4" name="Rectángulo redondeado 193"/>
                        <p:cNvSpPr/>
                        <p:nvPr/>
                      </p:nvSpPr>
                      <p:spPr>
                        <a:xfrm>
                          <a:off x="3600112" y="2673179"/>
                          <a:ext cx="709395" cy="2042100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STL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AMF</a:t>
                          </a:r>
                        </a:p>
                        <a:p>
                          <a:pPr algn="ctr"/>
                          <a:r>
                            <a:rPr lang="es-E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MF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5" name="Rectángulo redondeado 194"/>
                        <p:cNvSpPr/>
                        <p:nvPr/>
                      </p:nvSpPr>
                      <p:spPr>
                        <a:xfrm>
                          <a:off x="5250200" y="2658955"/>
                          <a:ext cx="1882669" cy="2042100"/>
                        </a:xfrm>
                        <a:prstGeom prst="roundRect">
                          <a:avLst/>
                        </a:prstGeom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VERIFICATION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REPAIR INFO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ORIENTATION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LOAD OPTIMIZATION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SIMULATION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" name="Rectángulo redondeado 195"/>
                        <p:cNvSpPr/>
                        <p:nvPr/>
                      </p:nvSpPr>
                      <p:spPr>
                        <a:xfrm>
                          <a:off x="7718014" y="3217323"/>
                          <a:ext cx="1668650" cy="910727"/>
                        </a:xfrm>
                        <a:prstGeom prst="round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bg2">
                              <a:lumMod val="9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G-CODE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GENERATION</a:t>
                          </a:r>
                        </a:p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SLICING OPS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97" name="Conector recto de flecha 196"/>
                        <p:cNvCxnSpPr>
                          <a:stCxn id="195" idx="3"/>
                          <a:endCxn id="196" idx="1"/>
                        </p:cNvCxnSpPr>
                        <p:nvPr/>
                      </p:nvCxnSpPr>
                      <p:spPr>
                        <a:xfrm flipV="1">
                          <a:off x="7132869" y="3672687"/>
                          <a:ext cx="585145" cy="7318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8" name="Conector recto de flecha 197"/>
                        <p:cNvCxnSpPr>
                          <a:endCxn id="194" idx="1"/>
                        </p:cNvCxnSpPr>
                        <p:nvPr/>
                      </p:nvCxnSpPr>
                      <p:spPr>
                        <a:xfrm flipV="1">
                          <a:off x="2788989" y="3694229"/>
                          <a:ext cx="811123" cy="3474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9" name="Conector recto de flecha 198"/>
                        <p:cNvCxnSpPr>
                          <a:endCxn id="195" idx="1"/>
                        </p:cNvCxnSpPr>
                        <p:nvPr/>
                      </p:nvCxnSpPr>
                      <p:spPr>
                        <a:xfrm>
                          <a:off x="4303748" y="3680005"/>
                          <a:ext cx="946452" cy="0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62" name="Grupo 161"/>
                      <p:cNvGrpSpPr/>
                      <p:nvPr/>
                    </p:nvGrpSpPr>
                    <p:grpSpPr>
                      <a:xfrm>
                        <a:off x="10223756" y="2970308"/>
                        <a:ext cx="1968241" cy="1295860"/>
                        <a:chOff x="10223758" y="951643"/>
                        <a:chExt cx="1968241" cy="1295860"/>
                      </a:xfrm>
                    </p:grpSpPr>
                    <p:sp>
                      <p:nvSpPr>
                        <p:cNvPr id="191" name="Rectángulo redondeado 190"/>
                        <p:cNvSpPr/>
                        <p:nvPr/>
                      </p:nvSpPr>
                      <p:spPr>
                        <a:xfrm>
                          <a:off x="10223758" y="1613680"/>
                          <a:ext cx="1968241" cy="633823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 SSD</a:t>
                          </a:r>
                        </a:p>
                      </p:txBody>
                    </p:sp>
                    <p:sp>
                      <p:nvSpPr>
                        <p:cNvPr id="192" name="Rectángulo redondeado 191"/>
                        <p:cNvSpPr/>
                        <p:nvPr/>
                      </p:nvSpPr>
                      <p:spPr>
                        <a:xfrm>
                          <a:off x="10223758" y="951643"/>
                          <a:ext cx="1934841" cy="581752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NET/PC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63" name="Grupo 162"/>
                      <p:cNvGrpSpPr/>
                      <p:nvPr/>
                    </p:nvGrpSpPr>
                    <p:grpSpPr>
                      <a:xfrm>
                        <a:off x="10223757" y="4759573"/>
                        <a:ext cx="1968241" cy="1295860"/>
                        <a:chOff x="10223758" y="951643"/>
                        <a:chExt cx="1968241" cy="1295860"/>
                      </a:xfrm>
                    </p:grpSpPr>
                    <p:sp>
                      <p:nvSpPr>
                        <p:cNvPr id="189" name="Rectángulo redondeado 188"/>
                        <p:cNvSpPr/>
                        <p:nvPr/>
                      </p:nvSpPr>
                      <p:spPr>
                        <a:xfrm>
                          <a:off x="10223758" y="1613680"/>
                          <a:ext cx="1968241" cy="633823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 SSD</a:t>
                          </a:r>
                        </a:p>
                      </p:txBody>
                    </p:sp>
                    <p:sp>
                      <p:nvSpPr>
                        <p:cNvPr id="190" name="Rectángulo redondeado 189"/>
                        <p:cNvSpPr/>
                        <p:nvPr/>
                      </p:nvSpPr>
                      <p:spPr>
                        <a:xfrm>
                          <a:off x="10223758" y="951643"/>
                          <a:ext cx="1934841" cy="581752"/>
                        </a:xfrm>
                        <a:prstGeom prst="roundRect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3D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printing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s-ES" dirty="0" err="1" smtClean="0">
                              <a:solidFill>
                                <a:schemeClr val="tx1"/>
                              </a:solidFill>
                            </a:rPr>
                            <a:t>via</a:t>
                          </a:r>
                          <a:r>
                            <a:rPr lang="es-ES" dirty="0" smtClean="0">
                              <a:solidFill>
                                <a:schemeClr val="tx1"/>
                              </a:solidFill>
                            </a:rPr>
                            <a:t> NET/PC</a:t>
                          </a:r>
                          <a:endParaRPr lang="es-ES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64" name="CuadroTexto 163"/>
                      <p:cNvSpPr txBox="1"/>
                      <p:nvPr/>
                    </p:nvSpPr>
                    <p:spPr>
                      <a:xfrm rot="16200000">
                        <a:off x="8703375" y="1565795"/>
                        <a:ext cx="1651542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s-ES" sz="1200" b="1" dirty="0" smtClean="0"/>
                          <a:t>PERSONAL LOW COST</a:t>
                        </a:r>
                      </a:p>
                      <a:p>
                        <a:pPr algn="ctr"/>
                        <a:r>
                          <a:rPr lang="es-ES" sz="1200" b="1" dirty="0" smtClean="0"/>
                          <a:t>OFFICE ENVIRONMENT</a:t>
                        </a:r>
                        <a:endParaRPr lang="es-ES" sz="1200" b="1" dirty="0"/>
                      </a:p>
                    </p:txBody>
                  </p:sp>
                  <p:sp>
                    <p:nvSpPr>
                      <p:cNvPr id="165" name="CuadroTexto 164"/>
                      <p:cNvSpPr txBox="1"/>
                      <p:nvPr/>
                    </p:nvSpPr>
                    <p:spPr>
                      <a:xfrm rot="16200000">
                        <a:off x="9035424" y="3479288"/>
                        <a:ext cx="1149931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s-ES" sz="1200" b="1" dirty="0" smtClean="0"/>
                          <a:t>PROFESSIONAL</a:t>
                        </a:r>
                        <a:endParaRPr lang="es-ES" sz="1200" b="1" dirty="0"/>
                      </a:p>
                    </p:txBody>
                  </p:sp>
                  <p:sp>
                    <p:nvSpPr>
                      <p:cNvPr id="166" name="CuadroTexto 165"/>
                      <p:cNvSpPr txBox="1"/>
                      <p:nvPr/>
                    </p:nvSpPr>
                    <p:spPr>
                      <a:xfrm rot="16200000">
                        <a:off x="8756915" y="5264906"/>
                        <a:ext cx="1544462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s-ES" sz="1200" b="1" dirty="0" smtClean="0"/>
                          <a:t>MANUFACTURING</a:t>
                        </a:r>
                      </a:p>
                      <a:p>
                        <a:pPr algn="ctr"/>
                        <a:r>
                          <a:rPr lang="es-ES" sz="1200" b="1" dirty="0" smtClean="0"/>
                          <a:t>HIGH PERFORMANCE</a:t>
                        </a:r>
                        <a:endParaRPr lang="es-ES" sz="1200" b="1" dirty="0"/>
                      </a:p>
                    </p:txBody>
                  </p:sp>
                  <p:grpSp>
                    <p:nvGrpSpPr>
                      <p:cNvPr id="167" name="Grupo 166"/>
                      <p:cNvGrpSpPr/>
                      <p:nvPr/>
                    </p:nvGrpSpPr>
                    <p:grpSpPr>
                      <a:xfrm>
                        <a:off x="9701141" y="1396118"/>
                        <a:ext cx="489513" cy="769166"/>
                        <a:chOff x="8272463" y="1335096"/>
                        <a:chExt cx="489513" cy="769166"/>
                      </a:xfrm>
                    </p:grpSpPr>
                    <p:cxnSp>
                      <p:nvCxnSpPr>
                        <p:cNvPr id="185" name="Conector recto de flecha 184"/>
                        <p:cNvCxnSpPr/>
                        <p:nvPr/>
                      </p:nvCxnSpPr>
                      <p:spPr>
                        <a:xfrm>
                          <a:off x="8390138" y="1335096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6" name="Conector recto de flecha 185"/>
                        <p:cNvCxnSpPr/>
                        <p:nvPr/>
                      </p:nvCxnSpPr>
                      <p:spPr>
                        <a:xfrm>
                          <a:off x="8393196" y="2091777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7" name="Conector recto 186"/>
                        <p:cNvCxnSpPr/>
                        <p:nvPr/>
                      </p:nvCxnSpPr>
                      <p:spPr>
                        <a:xfrm>
                          <a:off x="8390138" y="1335096"/>
                          <a:ext cx="0" cy="769166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8" name="Conector recto 187"/>
                        <p:cNvCxnSpPr/>
                        <p:nvPr/>
                      </p:nvCxnSpPr>
                      <p:spPr>
                        <a:xfrm flipH="1">
                          <a:off x="8272463" y="1714500"/>
                          <a:ext cx="117675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68" name="Grupo 167"/>
                      <p:cNvGrpSpPr/>
                      <p:nvPr/>
                    </p:nvGrpSpPr>
                    <p:grpSpPr>
                      <a:xfrm>
                        <a:off x="9734243" y="3248254"/>
                        <a:ext cx="489513" cy="769166"/>
                        <a:chOff x="8272463" y="1335096"/>
                        <a:chExt cx="489513" cy="769166"/>
                      </a:xfrm>
                    </p:grpSpPr>
                    <p:cxnSp>
                      <p:nvCxnSpPr>
                        <p:cNvPr id="181" name="Conector recto de flecha 180"/>
                        <p:cNvCxnSpPr/>
                        <p:nvPr/>
                      </p:nvCxnSpPr>
                      <p:spPr>
                        <a:xfrm>
                          <a:off x="8390138" y="1335096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2" name="Conector recto de flecha 181"/>
                        <p:cNvCxnSpPr/>
                        <p:nvPr/>
                      </p:nvCxnSpPr>
                      <p:spPr>
                        <a:xfrm>
                          <a:off x="8393196" y="2091777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3" name="Conector recto 182"/>
                        <p:cNvCxnSpPr/>
                        <p:nvPr/>
                      </p:nvCxnSpPr>
                      <p:spPr>
                        <a:xfrm>
                          <a:off x="8390138" y="1335096"/>
                          <a:ext cx="0" cy="769166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4" name="Conector recto 183"/>
                        <p:cNvCxnSpPr/>
                        <p:nvPr/>
                      </p:nvCxnSpPr>
                      <p:spPr>
                        <a:xfrm flipH="1">
                          <a:off x="8272463" y="1714500"/>
                          <a:ext cx="117675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69" name="Grupo 168"/>
                      <p:cNvGrpSpPr/>
                      <p:nvPr/>
                    </p:nvGrpSpPr>
                    <p:grpSpPr>
                      <a:xfrm>
                        <a:off x="9737443" y="5057292"/>
                        <a:ext cx="489513" cy="769166"/>
                        <a:chOff x="8272463" y="1335096"/>
                        <a:chExt cx="489513" cy="769166"/>
                      </a:xfrm>
                    </p:grpSpPr>
                    <p:cxnSp>
                      <p:nvCxnSpPr>
                        <p:cNvPr id="177" name="Conector recto de flecha 176"/>
                        <p:cNvCxnSpPr/>
                        <p:nvPr/>
                      </p:nvCxnSpPr>
                      <p:spPr>
                        <a:xfrm>
                          <a:off x="8390138" y="1335096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8" name="Conector recto de flecha 177"/>
                        <p:cNvCxnSpPr/>
                        <p:nvPr/>
                      </p:nvCxnSpPr>
                      <p:spPr>
                        <a:xfrm>
                          <a:off x="8393196" y="2091777"/>
                          <a:ext cx="368780" cy="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9" name="Conector recto 178"/>
                        <p:cNvCxnSpPr/>
                        <p:nvPr/>
                      </p:nvCxnSpPr>
                      <p:spPr>
                        <a:xfrm>
                          <a:off x="8390138" y="1335096"/>
                          <a:ext cx="0" cy="769166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0" name="Conector recto 179"/>
                        <p:cNvCxnSpPr/>
                        <p:nvPr/>
                      </p:nvCxnSpPr>
                      <p:spPr>
                        <a:xfrm flipH="1">
                          <a:off x="8272463" y="1714500"/>
                          <a:ext cx="117675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70" name="Grupo 169"/>
                      <p:cNvGrpSpPr/>
                      <p:nvPr/>
                    </p:nvGrpSpPr>
                    <p:grpSpPr>
                      <a:xfrm>
                        <a:off x="8711153" y="1754969"/>
                        <a:ext cx="495295" cy="3693632"/>
                        <a:chOff x="8711153" y="1754969"/>
                        <a:chExt cx="495295" cy="3693632"/>
                      </a:xfrm>
                    </p:grpSpPr>
                    <p:grpSp>
                      <p:nvGrpSpPr>
                        <p:cNvPr id="171" name="Grupo 170"/>
                        <p:cNvGrpSpPr/>
                        <p:nvPr/>
                      </p:nvGrpSpPr>
                      <p:grpSpPr>
                        <a:xfrm>
                          <a:off x="8915400" y="1754969"/>
                          <a:ext cx="291048" cy="3693632"/>
                          <a:chOff x="8915400" y="1754969"/>
                          <a:chExt cx="291048" cy="3693632"/>
                        </a:xfrm>
                      </p:grpSpPr>
                      <p:cxnSp>
                        <p:nvCxnSpPr>
                          <p:cNvPr id="173" name="Conector recto 172"/>
                          <p:cNvCxnSpPr/>
                          <p:nvPr/>
                        </p:nvCxnSpPr>
                        <p:spPr>
                          <a:xfrm>
                            <a:off x="8915400" y="1754969"/>
                            <a:ext cx="9525" cy="3693632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4" name="Conector recto de flecha 173"/>
                          <p:cNvCxnSpPr/>
                          <p:nvPr/>
                        </p:nvCxnSpPr>
                        <p:spPr>
                          <a:xfrm>
                            <a:off x="8921690" y="1754969"/>
                            <a:ext cx="280636" cy="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5" name="Conector recto de flecha 174"/>
                          <p:cNvCxnSpPr/>
                          <p:nvPr/>
                        </p:nvCxnSpPr>
                        <p:spPr>
                          <a:xfrm>
                            <a:off x="8925812" y="3631394"/>
                            <a:ext cx="280636" cy="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6" name="Conector recto de flecha 175"/>
                          <p:cNvCxnSpPr/>
                          <p:nvPr/>
                        </p:nvCxnSpPr>
                        <p:spPr>
                          <a:xfrm>
                            <a:off x="8925812" y="5445266"/>
                            <a:ext cx="280636" cy="0"/>
                          </a:xfrm>
                          <a:prstGeom prst="straightConnector1">
                            <a:avLst/>
                          </a:prstGeom>
                          <a:ln w="1270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72" name="Conector recto 171"/>
                        <p:cNvCxnSpPr>
                          <a:stCxn id="196" idx="3"/>
                        </p:cNvCxnSpPr>
                        <p:nvPr/>
                      </p:nvCxnSpPr>
                      <p:spPr>
                        <a:xfrm flipV="1">
                          <a:off x="8711153" y="3672686"/>
                          <a:ext cx="213772" cy="1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  <p:sp>
            <p:nvSpPr>
              <p:cNvPr id="215" name="CuadroTexto 214"/>
              <p:cNvSpPr txBox="1"/>
              <p:nvPr/>
            </p:nvSpPr>
            <p:spPr>
              <a:xfrm>
                <a:off x="2133797" y="2390272"/>
                <a:ext cx="927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PLY, OBJ</a:t>
                </a:r>
                <a:endParaRPr lang="es-ES" dirty="0"/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3020936" y="2014299"/>
              <a:ext cx="5719531" cy="289484"/>
              <a:chOff x="3020936" y="2014299"/>
              <a:chExt cx="5719531" cy="289484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3020936" y="2026784"/>
                <a:ext cx="5212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input</a:t>
                </a:r>
                <a:endParaRPr lang="es-ES" sz="12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7" name="CuadroTexto 76"/>
              <p:cNvSpPr txBox="1"/>
              <p:nvPr/>
            </p:nvSpPr>
            <p:spPr>
              <a:xfrm>
                <a:off x="5214925" y="2014299"/>
                <a:ext cx="662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process</a:t>
                </a:r>
                <a:endParaRPr lang="es-ES" sz="12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8" name="CuadroTexto 77"/>
              <p:cNvSpPr txBox="1"/>
              <p:nvPr/>
            </p:nvSpPr>
            <p:spPr>
              <a:xfrm>
                <a:off x="8122990" y="2026783"/>
                <a:ext cx="6174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output</a:t>
                </a:r>
                <a:endParaRPr lang="es-ES" sz="12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9" name="CuadroTexto 8"/>
          <p:cNvSpPr txBox="1"/>
          <p:nvPr/>
        </p:nvSpPr>
        <p:spPr>
          <a:xfrm>
            <a:off x="9643727" y="830929"/>
            <a:ext cx="684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i="1" dirty="0" smtClean="0">
                <a:solidFill>
                  <a:schemeClr val="accent1">
                    <a:lumMod val="75000"/>
                  </a:schemeClr>
                </a:solidFill>
              </a:rPr>
              <a:t>desktop</a:t>
            </a:r>
            <a:endParaRPr lang="es-ES" sz="1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5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835567"/>
            <a:ext cx="11268075" cy="60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6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01578" y="1466335"/>
            <a:ext cx="106343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technologies</a:t>
            </a:r>
            <a:endParaRPr lang="es-ES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/>
              <a:t>Ability</a:t>
            </a:r>
            <a:r>
              <a:rPr lang="es-ES" dirty="0"/>
              <a:t> to </a:t>
            </a:r>
            <a:r>
              <a:rPr lang="es-ES" dirty="0" err="1"/>
              <a:t>select</a:t>
            </a:r>
            <a:r>
              <a:rPr lang="es-ES" dirty="0"/>
              <a:t>  3d </a:t>
            </a:r>
            <a:r>
              <a:rPr lang="es-ES" dirty="0" err="1"/>
              <a:t>printing</a:t>
            </a:r>
            <a:r>
              <a:rPr lang="es-ES" dirty="0"/>
              <a:t> </a:t>
            </a:r>
            <a:r>
              <a:rPr lang="es-ES" dirty="0" err="1" smtClean="0"/>
              <a:t>technologies</a:t>
            </a:r>
            <a:r>
              <a:rPr lang="es-ES" dirty="0" smtClean="0"/>
              <a:t> (2)</a:t>
            </a:r>
          </a:p>
          <a:p>
            <a:r>
              <a:rPr lang="es-ES" dirty="0" err="1" smtClean="0"/>
              <a:t>Ability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</a:t>
            </a:r>
            <a:r>
              <a:rPr lang="es-ES" dirty="0" err="1" smtClean="0"/>
              <a:t>technologies</a:t>
            </a:r>
            <a:r>
              <a:rPr lang="es-ES" dirty="0"/>
              <a:t> </a:t>
            </a:r>
            <a:r>
              <a:rPr lang="es-ES" dirty="0" err="1"/>
              <a:t>build</a:t>
            </a:r>
            <a:r>
              <a:rPr lang="es-ES" dirty="0"/>
              <a:t> </a:t>
            </a:r>
            <a:r>
              <a:rPr lang="es-ES" dirty="0" err="1" smtClean="0"/>
              <a:t>size</a:t>
            </a:r>
            <a:endParaRPr lang="es-ES" dirty="0" smtClean="0"/>
          </a:p>
          <a:p>
            <a:r>
              <a:rPr lang="es-ES" dirty="0" err="1" smtClean="0"/>
              <a:t>Skills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dimensional </a:t>
            </a:r>
            <a:r>
              <a:rPr lang="es-ES" dirty="0" err="1" smtClean="0"/>
              <a:t>Accuracy</a:t>
            </a:r>
            <a:r>
              <a:rPr lang="es-ES" dirty="0" smtClean="0"/>
              <a:t> on 3D </a:t>
            </a:r>
            <a:r>
              <a:rPr lang="es-ES" dirty="0" err="1" smtClean="0"/>
              <a:t>printing</a:t>
            </a:r>
            <a:r>
              <a:rPr lang="es-ES" dirty="0" smtClean="0"/>
              <a:t> </a:t>
            </a:r>
            <a:r>
              <a:rPr lang="es-ES" dirty="0" err="1" smtClean="0"/>
              <a:t>technologies</a:t>
            </a:r>
            <a:endParaRPr lang="es-ES" dirty="0" smtClean="0"/>
          </a:p>
          <a:p>
            <a:r>
              <a:rPr lang="es-ES" dirty="0" err="1" smtClean="0"/>
              <a:t>Capacity</a:t>
            </a:r>
            <a:r>
              <a:rPr lang="es-ES" dirty="0" smtClean="0"/>
              <a:t> to </a:t>
            </a:r>
            <a:r>
              <a:rPr lang="es-ES" dirty="0" err="1" smtClean="0"/>
              <a:t>select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c</a:t>
            </a:r>
            <a:r>
              <a:rPr lang="en-US" dirty="0" err="1" smtClean="0"/>
              <a:t>onceptual</a:t>
            </a:r>
            <a:r>
              <a:rPr lang="en-US" dirty="0" smtClean="0"/>
              <a:t> design, embodiment design (form</a:t>
            </a:r>
            <a:r>
              <a:rPr lang="en-US" dirty="0"/>
              <a:t>, fit and function) </a:t>
            </a:r>
            <a:r>
              <a:rPr lang="en-US" dirty="0" smtClean="0"/>
              <a:t>or detailed design (1)</a:t>
            </a:r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7</a:t>
            </a:fld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907828" y="888313"/>
            <a:ext cx="314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accent1">
                    <a:lumMod val="75000"/>
                  </a:schemeClr>
                </a:solidFill>
              </a:rPr>
              <a:t>materials</a:t>
            </a:r>
            <a:endParaRPr lang="es-ES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43" y="1579446"/>
            <a:ext cx="6781261" cy="477690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717391" y="6431930"/>
            <a:ext cx="5630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Source</a:t>
            </a:r>
            <a:r>
              <a:rPr lang="es-ES" sz="1000" dirty="0"/>
              <a:t>: https://www.3dhubs.com/knowledge-base/fdm-3d-printing-materials-compared/#methodology</a:t>
            </a:r>
          </a:p>
        </p:txBody>
      </p:sp>
    </p:spTree>
    <p:extLst>
      <p:ext uri="{BB962C8B-B14F-4D97-AF65-F5344CB8AC3E}">
        <p14:creationId xmlns:p14="http://schemas.microsoft.com/office/powerpoint/2010/main" val="38782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8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3426" y="868681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ompetence, </a:t>
            </a:r>
            <a:r>
              <a:rPr lang="en-US" dirty="0"/>
              <a:t>skills and attitudes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235674" y="1819778"/>
            <a:ext cx="102576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materials</a:t>
            </a:r>
            <a:endParaRPr lang="es-ES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 err="1"/>
              <a:t>Ability</a:t>
            </a:r>
            <a:r>
              <a:rPr lang="es-ES" dirty="0"/>
              <a:t> to </a:t>
            </a:r>
            <a:r>
              <a:rPr lang="es-ES" dirty="0" err="1"/>
              <a:t>select</a:t>
            </a:r>
            <a:r>
              <a:rPr lang="es-ES" dirty="0"/>
              <a:t>  3d </a:t>
            </a:r>
            <a:r>
              <a:rPr lang="es-ES" dirty="0" err="1"/>
              <a:t>printing</a:t>
            </a:r>
            <a:r>
              <a:rPr lang="es-ES" dirty="0"/>
              <a:t> </a:t>
            </a:r>
            <a:r>
              <a:rPr lang="es-ES" dirty="0" err="1" smtClean="0"/>
              <a:t>materials</a:t>
            </a:r>
            <a:r>
              <a:rPr lang="es-ES" dirty="0" smtClean="0"/>
              <a:t> (3)</a:t>
            </a:r>
          </a:p>
          <a:p>
            <a:r>
              <a:rPr lang="es-ES" dirty="0" err="1" smtClean="0"/>
              <a:t>Skill</a:t>
            </a:r>
            <a:r>
              <a:rPr lang="es-ES" dirty="0" smtClean="0"/>
              <a:t> to </a:t>
            </a:r>
            <a:r>
              <a:rPr lang="es-ES" dirty="0" err="1" smtClean="0"/>
              <a:t>recognize</a:t>
            </a:r>
            <a:r>
              <a:rPr lang="es-ES" dirty="0" smtClean="0"/>
              <a:t> </a:t>
            </a:r>
            <a:r>
              <a:rPr lang="es-ES" dirty="0" err="1" smtClean="0"/>
              <a:t>mechanical</a:t>
            </a:r>
            <a:r>
              <a:rPr lang="es-ES" dirty="0" smtClean="0"/>
              <a:t> </a:t>
            </a:r>
            <a:r>
              <a:rPr lang="es-ES" dirty="0" err="1" smtClean="0"/>
              <a:t>properties</a:t>
            </a:r>
            <a:r>
              <a:rPr lang="es-ES" dirty="0" smtClean="0"/>
              <a:t> </a:t>
            </a:r>
            <a:r>
              <a:rPr lang="es-ES" dirty="0" err="1" smtClean="0"/>
              <a:t>like</a:t>
            </a:r>
            <a:r>
              <a:rPr lang="es-ES" dirty="0" smtClean="0"/>
              <a:t> e</a:t>
            </a:r>
            <a:r>
              <a:rPr lang="en-US" dirty="0" err="1" smtClean="0"/>
              <a:t>ase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printing, Visual quality, Max stress, Elongation </a:t>
            </a:r>
            <a:r>
              <a:rPr lang="en-US" dirty="0"/>
              <a:t>at </a:t>
            </a:r>
            <a:r>
              <a:rPr lang="en-US" dirty="0" smtClean="0"/>
              <a:t>break</a:t>
            </a:r>
          </a:p>
          <a:p>
            <a:r>
              <a:rPr lang="en-US" dirty="0" smtClean="0"/>
              <a:t>Skill </a:t>
            </a:r>
            <a:r>
              <a:rPr lang="en-US" dirty="0"/>
              <a:t>to recognize mechanical properties </a:t>
            </a:r>
            <a:r>
              <a:rPr lang="en-US" dirty="0" smtClean="0"/>
              <a:t>like Impact resistance, layer </a:t>
            </a:r>
            <a:r>
              <a:rPr lang="en-US" dirty="0"/>
              <a:t>adhesion (</a:t>
            </a:r>
            <a:r>
              <a:rPr lang="en-US" dirty="0" smtClean="0"/>
              <a:t>isotropy), Heat resistance (4)</a:t>
            </a:r>
          </a:p>
          <a:p>
            <a:r>
              <a:rPr lang="en-US" dirty="0" smtClean="0"/>
              <a:t>Ability </a:t>
            </a:r>
            <a:r>
              <a:rPr lang="en-US" dirty="0"/>
              <a:t>to select Part </a:t>
            </a:r>
            <a:r>
              <a:rPr lang="en-US" dirty="0" smtClean="0"/>
              <a:t>accuracy</a:t>
            </a:r>
          </a:p>
          <a:p>
            <a:r>
              <a:rPr lang="en-US" dirty="0" smtClean="0"/>
              <a:t>Skill to select Surface </a:t>
            </a:r>
            <a:r>
              <a:rPr lang="en-US" dirty="0"/>
              <a:t>finish </a:t>
            </a:r>
            <a:endParaRPr lang="en-US" dirty="0" smtClean="0"/>
          </a:p>
          <a:p>
            <a:r>
              <a:rPr lang="en-US" dirty="0" smtClean="0"/>
              <a:t>Skill to select  material post processing</a:t>
            </a:r>
          </a:p>
          <a:p>
            <a:r>
              <a:rPr lang="en-US" dirty="0" smtClean="0"/>
              <a:t>Ability to select cold welding procedures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65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813D-45B9-4806-A4BE-AF3294A7B909}" type="datetime1">
              <a:rPr lang="es-ES" smtClean="0"/>
              <a:t>14/10/2019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5DF0-CCB5-4064-AB81-4062EE3809D2}" type="slidenum">
              <a:rPr lang="es-ES" smtClean="0"/>
              <a:t>9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3485493" y="914400"/>
            <a:ext cx="344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3D </a:t>
            </a:r>
            <a:r>
              <a:rPr lang="es-ES" i="1" u="sng" dirty="0" err="1" smtClean="0">
                <a:solidFill>
                  <a:schemeClr val="accent1">
                    <a:lumMod val="75000"/>
                  </a:schemeClr>
                </a:solidFill>
              </a:rPr>
              <a:t>printing</a:t>
            </a:r>
            <a:r>
              <a:rPr lang="es-ES" i="1" u="sng" dirty="0" smtClean="0">
                <a:solidFill>
                  <a:schemeClr val="accent1">
                    <a:lumMod val="75000"/>
                  </a:schemeClr>
                </a:solidFill>
              </a:rPr>
              <a:t> process data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014" t="16817" r="1283" b="26607"/>
          <a:stretch/>
        </p:blipFill>
        <p:spPr>
          <a:xfrm>
            <a:off x="140043" y="1488988"/>
            <a:ext cx="11911913" cy="388002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047999" y="6033184"/>
            <a:ext cx="7068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Source: </a:t>
            </a:r>
            <a:r>
              <a:rPr lang="es-ES" sz="1200" dirty="0" smtClean="0">
                <a:hlinkClick r:id="rId4"/>
              </a:rPr>
              <a:t>https</a:t>
            </a:r>
            <a:r>
              <a:rPr lang="es-ES" sz="1200" dirty="0">
                <a:hlinkClick r:id="rId4"/>
              </a:rPr>
              <a:t>://all3dp.com/1/stl-repair-stl-file-online-checker-fix-3d-model/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9528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1491</Words>
  <Application>Microsoft Office PowerPoint</Application>
  <PresentationFormat>Panorámica</PresentationFormat>
  <Paragraphs>272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santiago ferrandiz</dc:creator>
  <cp:lastModifiedBy>Santiago Ferrándiz Bou</cp:lastModifiedBy>
  <cp:revision>98</cp:revision>
  <dcterms:created xsi:type="dcterms:W3CDTF">2019-10-12T16:23:14Z</dcterms:created>
  <dcterms:modified xsi:type="dcterms:W3CDTF">2019-10-14T07:13:03Z</dcterms:modified>
</cp:coreProperties>
</file>