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256" r:id="rId2"/>
    <p:sldId id="371" r:id="rId3"/>
    <p:sldId id="377" r:id="rId4"/>
    <p:sldId id="378" r:id="rId5"/>
    <p:sldId id="379" r:id="rId6"/>
    <p:sldId id="380" r:id="rId7"/>
    <p:sldId id="381" r:id="rId8"/>
    <p:sldId id="382" r:id="rId9"/>
    <p:sldId id="383" r:id="rId10"/>
    <p:sldId id="384" r:id="rId11"/>
    <p:sldId id="385" r:id="rId12"/>
    <p:sldId id="399" r:id="rId13"/>
    <p:sldId id="401" r:id="rId14"/>
    <p:sldId id="386" r:id="rId15"/>
    <p:sldId id="402" r:id="rId16"/>
    <p:sldId id="395" r:id="rId17"/>
    <p:sldId id="397" r:id="rId18"/>
    <p:sldId id="393" r:id="rId19"/>
  </p:sldIdLst>
  <p:sldSz cx="9144000" cy="6858000" type="screen4x3"/>
  <p:notesSz cx="6858000" cy="9144000"/>
  <p:custDataLst>
    <p:tags r:id="rId2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B29E637-088C-4142-9F5A-227820009E53}" type="datetimeFigureOut">
              <a:rPr lang="en-US" smtClean="0"/>
              <a:pPr/>
              <a:t>1/19/2020</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10A855F-3638-43D5-83EA-FC4BE0BED572}" type="slidenum">
              <a:rPr lang="en-US" smtClean="0"/>
              <a:pPr/>
              <a:t>‹#›</a:t>
            </a:fld>
            <a:endParaRPr lang="en-US" dirty="0"/>
          </a:p>
        </p:txBody>
      </p:sp>
    </p:spTree>
    <p:extLst>
      <p:ext uri="{BB962C8B-B14F-4D97-AF65-F5344CB8AC3E}">
        <p14:creationId xmlns:p14="http://schemas.microsoft.com/office/powerpoint/2010/main" val="1539014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4E1652-6A75-4998-9ACF-2E715BB6EAA8}" type="datetimeFigureOut">
              <a:rPr lang="en-US" smtClean="0"/>
              <a:pPr/>
              <a:t>1/19/2020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4B04BBE-09DA-4B50-A040-F212779C0F66}" type="slidenum">
              <a:rPr lang="en-US" smtClean="0"/>
              <a:pPr/>
              <a:t>‹#›</a:t>
            </a:fld>
            <a:endParaRPr lang="en-US" dirty="0"/>
          </a:p>
        </p:txBody>
      </p:sp>
    </p:spTree>
    <p:extLst>
      <p:ext uri="{BB962C8B-B14F-4D97-AF65-F5344CB8AC3E}">
        <p14:creationId xmlns:p14="http://schemas.microsoft.com/office/powerpoint/2010/main" val="13844927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E" dirty="0" smtClean="0"/>
              <a:t>Bogeyman of research!</a:t>
            </a:r>
            <a:endParaRPr lang="en-US" dirty="0"/>
          </a:p>
        </p:txBody>
      </p:sp>
      <p:sp>
        <p:nvSpPr>
          <p:cNvPr id="4" name="Slide Number Placeholder 3"/>
          <p:cNvSpPr>
            <a:spLocks noGrp="1"/>
          </p:cNvSpPr>
          <p:nvPr>
            <p:ph type="sldNum" sz="quarter" idx="10"/>
          </p:nvPr>
        </p:nvSpPr>
        <p:spPr/>
        <p:txBody>
          <a:bodyPr/>
          <a:lstStyle/>
          <a:p>
            <a:fld id="{F4B04BBE-09DA-4B50-A040-F212779C0F66}" type="slidenum">
              <a:rPr lang="en-US" smtClean="0"/>
              <a:pPr/>
              <a:t>1</a:t>
            </a:fld>
            <a:endParaRPr lang="en-US" dirty="0"/>
          </a:p>
        </p:txBody>
      </p:sp>
    </p:spTree>
    <p:extLst>
      <p:ext uri="{BB962C8B-B14F-4D97-AF65-F5344CB8AC3E}">
        <p14:creationId xmlns:p14="http://schemas.microsoft.com/office/powerpoint/2010/main" val="27751523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E" dirty="0" smtClean="0"/>
              <a:t>Bogeyman of research!</a:t>
            </a:r>
            <a:endParaRPr lang="en-US" dirty="0"/>
          </a:p>
        </p:txBody>
      </p:sp>
      <p:sp>
        <p:nvSpPr>
          <p:cNvPr id="4" name="Slide Number Placeholder 3"/>
          <p:cNvSpPr>
            <a:spLocks noGrp="1"/>
          </p:cNvSpPr>
          <p:nvPr>
            <p:ph type="sldNum" sz="quarter" idx="10"/>
          </p:nvPr>
        </p:nvSpPr>
        <p:spPr/>
        <p:txBody>
          <a:bodyPr/>
          <a:lstStyle/>
          <a:p>
            <a:fld id="{F4B04BBE-09DA-4B50-A040-F212779C0F66}" type="slidenum">
              <a:rPr lang="en-US" smtClean="0"/>
              <a:pPr/>
              <a:t>10</a:t>
            </a:fld>
            <a:endParaRPr lang="en-US" dirty="0"/>
          </a:p>
        </p:txBody>
      </p:sp>
    </p:spTree>
    <p:extLst>
      <p:ext uri="{BB962C8B-B14F-4D97-AF65-F5344CB8AC3E}">
        <p14:creationId xmlns:p14="http://schemas.microsoft.com/office/powerpoint/2010/main" val="29776398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E" dirty="0" smtClean="0"/>
              <a:t>Bogeyman of research!</a:t>
            </a:r>
            <a:endParaRPr lang="en-US" dirty="0"/>
          </a:p>
        </p:txBody>
      </p:sp>
      <p:sp>
        <p:nvSpPr>
          <p:cNvPr id="4" name="Slide Number Placeholder 3"/>
          <p:cNvSpPr>
            <a:spLocks noGrp="1"/>
          </p:cNvSpPr>
          <p:nvPr>
            <p:ph type="sldNum" sz="quarter" idx="10"/>
          </p:nvPr>
        </p:nvSpPr>
        <p:spPr/>
        <p:txBody>
          <a:bodyPr/>
          <a:lstStyle/>
          <a:p>
            <a:fld id="{F4B04BBE-09DA-4B50-A040-F212779C0F66}" type="slidenum">
              <a:rPr lang="en-US" smtClean="0"/>
              <a:pPr/>
              <a:t>11</a:t>
            </a:fld>
            <a:endParaRPr lang="en-US" dirty="0"/>
          </a:p>
        </p:txBody>
      </p:sp>
    </p:spTree>
    <p:extLst>
      <p:ext uri="{BB962C8B-B14F-4D97-AF65-F5344CB8AC3E}">
        <p14:creationId xmlns:p14="http://schemas.microsoft.com/office/powerpoint/2010/main" val="31155215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E" dirty="0" smtClean="0"/>
              <a:t>Bogeyman of research!</a:t>
            </a:r>
            <a:endParaRPr lang="en-US" dirty="0"/>
          </a:p>
        </p:txBody>
      </p:sp>
      <p:sp>
        <p:nvSpPr>
          <p:cNvPr id="4" name="Slide Number Placeholder 3"/>
          <p:cNvSpPr>
            <a:spLocks noGrp="1"/>
          </p:cNvSpPr>
          <p:nvPr>
            <p:ph type="sldNum" sz="quarter" idx="10"/>
          </p:nvPr>
        </p:nvSpPr>
        <p:spPr/>
        <p:txBody>
          <a:bodyPr/>
          <a:lstStyle/>
          <a:p>
            <a:fld id="{F4B04BBE-09DA-4B50-A040-F212779C0F66}" type="slidenum">
              <a:rPr lang="en-US" smtClean="0"/>
              <a:pPr/>
              <a:t>12</a:t>
            </a:fld>
            <a:endParaRPr lang="en-US" dirty="0"/>
          </a:p>
        </p:txBody>
      </p:sp>
    </p:spTree>
    <p:extLst>
      <p:ext uri="{BB962C8B-B14F-4D97-AF65-F5344CB8AC3E}">
        <p14:creationId xmlns:p14="http://schemas.microsoft.com/office/powerpoint/2010/main" val="18056352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E" dirty="0" smtClean="0"/>
              <a:t>Bogeyman of research!</a:t>
            </a:r>
            <a:endParaRPr lang="en-US" dirty="0"/>
          </a:p>
        </p:txBody>
      </p:sp>
      <p:sp>
        <p:nvSpPr>
          <p:cNvPr id="4" name="Slide Number Placeholder 3"/>
          <p:cNvSpPr>
            <a:spLocks noGrp="1"/>
          </p:cNvSpPr>
          <p:nvPr>
            <p:ph type="sldNum" sz="quarter" idx="10"/>
          </p:nvPr>
        </p:nvSpPr>
        <p:spPr/>
        <p:txBody>
          <a:bodyPr/>
          <a:lstStyle/>
          <a:p>
            <a:fld id="{F4B04BBE-09DA-4B50-A040-F212779C0F66}" type="slidenum">
              <a:rPr lang="en-US" smtClean="0"/>
              <a:pPr/>
              <a:t>13</a:t>
            </a:fld>
            <a:endParaRPr lang="en-US" dirty="0"/>
          </a:p>
        </p:txBody>
      </p:sp>
    </p:spTree>
    <p:extLst>
      <p:ext uri="{BB962C8B-B14F-4D97-AF65-F5344CB8AC3E}">
        <p14:creationId xmlns:p14="http://schemas.microsoft.com/office/powerpoint/2010/main" val="16943036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E" dirty="0" smtClean="0"/>
              <a:t>Bogeyman of research!</a:t>
            </a:r>
            <a:endParaRPr lang="en-US" dirty="0"/>
          </a:p>
        </p:txBody>
      </p:sp>
      <p:sp>
        <p:nvSpPr>
          <p:cNvPr id="4" name="Slide Number Placeholder 3"/>
          <p:cNvSpPr>
            <a:spLocks noGrp="1"/>
          </p:cNvSpPr>
          <p:nvPr>
            <p:ph type="sldNum" sz="quarter" idx="10"/>
          </p:nvPr>
        </p:nvSpPr>
        <p:spPr/>
        <p:txBody>
          <a:bodyPr/>
          <a:lstStyle/>
          <a:p>
            <a:fld id="{F4B04BBE-09DA-4B50-A040-F212779C0F66}" type="slidenum">
              <a:rPr lang="en-US" smtClean="0"/>
              <a:pPr/>
              <a:t>14</a:t>
            </a:fld>
            <a:endParaRPr lang="en-US" dirty="0"/>
          </a:p>
        </p:txBody>
      </p:sp>
    </p:spTree>
    <p:extLst>
      <p:ext uri="{BB962C8B-B14F-4D97-AF65-F5344CB8AC3E}">
        <p14:creationId xmlns:p14="http://schemas.microsoft.com/office/powerpoint/2010/main" val="33426881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E" dirty="0" smtClean="0"/>
              <a:t>Bogeyman of research!</a:t>
            </a:r>
            <a:endParaRPr lang="en-US" dirty="0"/>
          </a:p>
        </p:txBody>
      </p:sp>
      <p:sp>
        <p:nvSpPr>
          <p:cNvPr id="4" name="Slide Number Placeholder 3"/>
          <p:cNvSpPr>
            <a:spLocks noGrp="1"/>
          </p:cNvSpPr>
          <p:nvPr>
            <p:ph type="sldNum" sz="quarter" idx="10"/>
          </p:nvPr>
        </p:nvSpPr>
        <p:spPr/>
        <p:txBody>
          <a:bodyPr/>
          <a:lstStyle/>
          <a:p>
            <a:fld id="{F4B04BBE-09DA-4B50-A040-F212779C0F66}" type="slidenum">
              <a:rPr lang="en-US" smtClean="0"/>
              <a:pPr/>
              <a:t>15</a:t>
            </a:fld>
            <a:endParaRPr lang="en-US" dirty="0"/>
          </a:p>
        </p:txBody>
      </p:sp>
    </p:spTree>
    <p:extLst>
      <p:ext uri="{BB962C8B-B14F-4D97-AF65-F5344CB8AC3E}">
        <p14:creationId xmlns:p14="http://schemas.microsoft.com/office/powerpoint/2010/main" val="297930290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E" dirty="0" smtClean="0"/>
              <a:t>Bogeyman of research!</a:t>
            </a:r>
            <a:endParaRPr lang="en-US" dirty="0"/>
          </a:p>
        </p:txBody>
      </p:sp>
      <p:sp>
        <p:nvSpPr>
          <p:cNvPr id="4" name="Slide Number Placeholder 3"/>
          <p:cNvSpPr>
            <a:spLocks noGrp="1"/>
          </p:cNvSpPr>
          <p:nvPr>
            <p:ph type="sldNum" sz="quarter" idx="10"/>
          </p:nvPr>
        </p:nvSpPr>
        <p:spPr/>
        <p:txBody>
          <a:bodyPr/>
          <a:lstStyle/>
          <a:p>
            <a:fld id="{F4B04BBE-09DA-4B50-A040-F212779C0F66}" type="slidenum">
              <a:rPr lang="en-US" smtClean="0"/>
              <a:pPr/>
              <a:t>16</a:t>
            </a:fld>
            <a:endParaRPr lang="en-US" dirty="0"/>
          </a:p>
        </p:txBody>
      </p:sp>
    </p:spTree>
    <p:extLst>
      <p:ext uri="{BB962C8B-B14F-4D97-AF65-F5344CB8AC3E}">
        <p14:creationId xmlns:p14="http://schemas.microsoft.com/office/powerpoint/2010/main" val="42612099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E" dirty="0" smtClean="0"/>
              <a:t>Bogeyman of research!</a:t>
            </a:r>
            <a:endParaRPr lang="en-US" dirty="0"/>
          </a:p>
        </p:txBody>
      </p:sp>
      <p:sp>
        <p:nvSpPr>
          <p:cNvPr id="4" name="Slide Number Placeholder 3"/>
          <p:cNvSpPr>
            <a:spLocks noGrp="1"/>
          </p:cNvSpPr>
          <p:nvPr>
            <p:ph type="sldNum" sz="quarter" idx="10"/>
          </p:nvPr>
        </p:nvSpPr>
        <p:spPr/>
        <p:txBody>
          <a:bodyPr/>
          <a:lstStyle/>
          <a:p>
            <a:fld id="{F4B04BBE-09DA-4B50-A040-F212779C0F66}" type="slidenum">
              <a:rPr lang="en-US" smtClean="0"/>
              <a:pPr/>
              <a:t>17</a:t>
            </a:fld>
            <a:endParaRPr lang="en-US" dirty="0"/>
          </a:p>
        </p:txBody>
      </p:sp>
    </p:spTree>
    <p:extLst>
      <p:ext uri="{BB962C8B-B14F-4D97-AF65-F5344CB8AC3E}">
        <p14:creationId xmlns:p14="http://schemas.microsoft.com/office/powerpoint/2010/main" val="14439781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E" dirty="0" smtClean="0"/>
              <a:t>Bogeyman of research!</a:t>
            </a:r>
            <a:endParaRPr lang="en-US" dirty="0"/>
          </a:p>
        </p:txBody>
      </p:sp>
      <p:sp>
        <p:nvSpPr>
          <p:cNvPr id="4" name="Slide Number Placeholder 3"/>
          <p:cNvSpPr>
            <a:spLocks noGrp="1"/>
          </p:cNvSpPr>
          <p:nvPr>
            <p:ph type="sldNum" sz="quarter" idx="10"/>
          </p:nvPr>
        </p:nvSpPr>
        <p:spPr/>
        <p:txBody>
          <a:bodyPr/>
          <a:lstStyle/>
          <a:p>
            <a:fld id="{F4B04BBE-09DA-4B50-A040-F212779C0F66}" type="slidenum">
              <a:rPr lang="en-US" smtClean="0"/>
              <a:pPr/>
              <a:t>18</a:t>
            </a:fld>
            <a:endParaRPr lang="en-US" dirty="0"/>
          </a:p>
        </p:txBody>
      </p:sp>
    </p:spTree>
    <p:extLst>
      <p:ext uri="{BB962C8B-B14F-4D97-AF65-F5344CB8AC3E}">
        <p14:creationId xmlns:p14="http://schemas.microsoft.com/office/powerpoint/2010/main" val="6526421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E" dirty="0" smtClean="0"/>
              <a:t>Bogeyman of research!</a:t>
            </a:r>
            <a:endParaRPr lang="en-US" dirty="0"/>
          </a:p>
        </p:txBody>
      </p:sp>
      <p:sp>
        <p:nvSpPr>
          <p:cNvPr id="4" name="Slide Number Placeholder 3"/>
          <p:cNvSpPr>
            <a:spLocks noGrp="1"/>
          </p:cNvSpPr>
          <p:nvPr>
            <p:ph type="sldNum" sz="quarter" idx="10"/>
          </p:nvPr>
        </p:nvSpPr>
        <p:spPr/>
        <p:txBody>
          <a:bodyPr/>
          <a:lstStyle/>
          <a:p>
            <a:fld id="{F4B04BBE-09DA-4B50-A040-F212779C0F66}" type="slidenum">
              <a:rPr lang="en-US" smtClean="0"/>
              <a:pPr/>
              <a:t>2</a:t>
            </a:fld>
            <a:endParaRPr lang="en-US"/>
          </a:p>
        </p:txBody>
      </p:sp>
    </p:spTree>
    <p:extLst>
      <p:ext uri="{BB962C8B-B14F-4D97-AF65-F5344CB8AC3E}">
        <p14:creationId xmlns:p14="http://schemas.microsoft.com/office/powerpoint/2010/main" val="27605087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E" dirty="0" smtClean="0"/>
              <a:t>Bogeyman of research!</a:t>
            </a:r>
            <a:endParaRPr lang="en-US" dirty="0"/>
          </a:p>
        </p:txBody>
      </p:sp>
      <p:sp>
        <p:nvSpPr>
          <p:cNvPr id="4" name="Slide Number Placeholder 3"/>
          <p:cNvSpPr>
            <a:spLocks noGrp="1"/>
          </p:cNvSpPr>
          <p:nvPr>
            <p:ph type="sldNum" sz="quarter" idx="10"/>
          </p:nvPr>
        </p:nvSpPr>
        <p:spPr/>
        <p:txBody>
          <a:bodyPr/>
          <a:lstStyle/>
          <a:p>
            <a:fld id="{F4B04BBE-09DA-4B50-A040-F212779C0F66}" type="slidenum">
              <a:rPr lang="en-US" smtClean="0"/>
              <a:pPr/>
              <a:t>3</a:t>
            </a:fld>
            <a:endParaRPr lang="en-US"/>
          </a:p>
        </p:txBody>
      </p:sp>
    </p:spTree>
    <p:extLst>
      <p:ext uri="{BB962C8B-B14F-4D97-AF65-F5344CB8AC3E}">
        <p14:creationId xmlns:p14="http://schemas.microsoft.com/office/powerpoint/2010/main" val="3657757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E" dirty="0" smtClean="0"/>
              <a:t>Bogeyman of research!</a:t>
            </a:r>
            <a:endParaRPr lang="en-US" dirty="0"/>
          </a:p>
        </p:txBody>
      </p:sp>
      <p:sp>
        <p:nvSpPr>
          <p:cNvPr id="4" name="Slide Number Placeholder 3"/>
          <p:cNvSpPr>
            <a:spLocks noGrp="1"/>
          </p:cNvSpPr>
          <p:nvPr>
            <p:ph type="sldNum" sz="quarter" idx="10"/>
          </p:nvPr>
        </p:nvSpPr>
        <p:spPr/>
        <p:txBody>
          <a:bodyPr/>
          <a:lstStyle/>
          <a:p>
            <a:fld id="{F4B04BBE-09DA-4B50-A040-F212779C0F66}" type="slidenum">
              <a:rPr lang="en-US" smtClean="0"/>
              <a:pPr/>
              <a:t>4</a:t>
            </a:fld>
            <a:endParaRPr lang="en-US"/>
          </a:p>
        </p:txBody>
      </p:sp>
    </p:spTree>
    <p:extLst>
      <p:ext uri="{BB962C8B-B14F-4D97-AF65-F5344CB8AC3E}">
        <p14:creationId xmlns:p14="http://schemas.microsoft.com/office/powerpoint/2010/main" val="22388007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E" dirty="0" smtClean="0"/>
              <a:t>Bogeyman of research!</a:t>
            </a:r>
            <a:endParaRPr lang="en-US" dirty="0"/>
          </a:p>
        </p:txBody>
      </p:sp>
      <p:sp>
        <p:nvSpPr>
          <p:cNvPr id="4" name="Slide Number Placeholder 3"/>
          <p:cNvSpPr>
            <a:spLocks noGrp="1"/>
          </p:cNvSpPr>
          <p:nvPr>
            <p:ph type="sldNum" sz="quarter" idx="10"/>
          </p:nvPr>
        </p:nvSpPr>
        <p:spPr/>
        <p:txBody>
          <a:bodyPr/>
          <a:lstStyle/>
          <a:p>
            <a:fld id="{F4B04BBE-09DA-4B50-A040-F212779C0F66}" type="slidenum">
              <a:rPr lang="en-US" smtClean="0"/>
              <a:pPr/>
              <a:t>5</a:t>
            </a:fld>
            <a:endParaRPr lang="en-US"/>
          </a:p>
        </p:txBody>
      </p:sp>
    </p:spTree>
    <p:extLst>
      <p:ext uri="{BB962C8B-B14F-4D97-AF65-F5344CB8AC3E}">
        <p14:creationId xmlns:p14="http://schemas.microsoft.com/office/powerpoint/2010/main" val="21085086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E" dirty="0" smtClean="0"/>
              <a:t>Bogeyman of research!</a:t>
            </a:r>
            <a:endParaRPr lang="en-US" dirty="0"/>
          </a:p>
        </p:txBody>
      </p:sp>
      <p:sp>
        <p:nvSpPr>
          <p:cNvPr id="4" name="Slide Number Placeholder 3"/>
          <p:cNvSpPr>
            <a:spLocks noGrp="1"/>
          </p:cNvSpPr>
          <p:nvPr>
            <p:ph type="sldNum" sz="quarter" idx="10"/>
          </p:nvPr>
        </p:nvSpPr>
        <p:spPr/>
        <p:txBody>
          <a:bodyPr/>
          <a:lstStyle/>
          <a:p>
            <a:fld id="{F4B04BBE-09DA-4B50-A040-F212779C0F66}" type="slidenum">
              <a:rPr lang="en-US" smtClean="0"/>
              <a:pPr/>
              <a:t>6</a:t>
            </a:fld>
            <a:endParaRPr lang="en-US"/>
          </a:p>
        </p:txBody>
      </p:sp>
    </p:spTree>
    <p:extLst>
      <p:ext uri="{BB962C8B-B14F-4D97-AF65-F5344CB8AC3E}">
        <p14:creationId xmlns:p14="http://schemas.microsoft.com/office/powerpoint/2010/main" val="4911883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E" dirty="0" smtClean="0"/>
              <a:t>Bogeyman of research!</a:t>
            </a:r>
            <a:endParaRPr lang="en-US" dirty="0"/>
          </a:p>
        </p:txBody>
      </p:sp>
      <p:sp>
        <p:nvSpPr>
          <p:cNvPr id="4" name="Slide Number Placeholder 3"/>
          <p:cNvSpPr>
            <a:spLocks noGrp="1"/>
          </p:cNvSpPr>
          <p:nvPr>
            <p:ph type="sldNum" sz="quarter" idx="10"/>
          </p:nvPr>
        </p:nvSpPr>
        <p:spPr/>
        <p:txBody>
          <a:bodyPr/>
          <a:lstStyle/>
          <a:p>
            <a:fld id="{F4B04BBE-09DA-4B50-A040-F212779C0F66}" type="slidenum">
              <a:rPr lang="en-US" smtClean="0"/>
              <a:pPr/>
              <a:t>7</a:t>
            </a:fld>
            <a:endParaRPr lang="en-US"/>
          </a:p>
        </p:txBody>
      </p:sp>
    </p:spTree>
    <p:extLst>
      <p:ext uri="{BB962C8B-B14F-4D97-AF65-F5344CB8AC3E}">
        <p14:creationId xmlns:p14="http://schemas.microsoft.com/office/powerpoint/2010/main" val="4991472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E" dirty="0" smtClean="0"/>
              <a:t>Bogeyman of research!</a:t>
            </a:r>
            <a:endParaRPr lang="en-US" dirty="0"/>
          </a:p>
        </p:txBody>
      </p:sp>
      <p:sp>
        <p:nvSpPr>
          <p:cNvPr id="4" name="Slide Number Placeholder 3"/>
          <p:cNvSpPr>
            <a:spLocks noGrp="1"/>
          </p:cNvSpPr>
          <p:nvPr>
            <p:ph type="sldNum" sz="quarter" idx="10"/>
          </p:nvPr>
        </p:nvSpPr>
        <p:spPr/>
        <p:txBody>
          <a:bodyPr/>
          <a:lstStyle/>
          <a:p>
            <a:fld id="{F4B04BBE-09DA-4B50-A040-F212779C0F66}" type="slidenum">
              <a:rPr lang="en-US" smtClean="0"/>
              <a:pPr/>
              <a:t>8</a:t>
            </a:fld>
            <a:endParaRPr lang="en-US"/>
          </a:p>
        </p:txBody>
      </p:sp>
    </p:spTree>
    <p:extLst>
      <p:ext uri="{BB962C8B-B14F-4D97-AF65-F5344CB8AC3E}">
        <p14:creationId xmlns:p14="http://schemas.microsoft.com/office/powerpoint/2010/main" val="40104206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E" dirty="0" smtClean="0"/>
              <a:t>Bogeyman of research!</a:t>
            </a:r>
            <a:endParaRPr lang="en-US" dirty="0"/>
          </a:p>
        </p:txBody>
      </p:sp>
      <p:sp>
        <p:nvSpPr>
          <p:cNvPr id="4" name="Slide Number Placeholder 3"/>
          <p:cNvSpPr>
            <a:spLocks noGrp="1"/>
          </p:cNvSpPr>
          <p:nvPr>
            <p:ph type="sldNum" sz="quarter" idx="10"/>
          </p:nvPr>
        </p:nvSpPr>
        <p:spPr/>
        <p:txBody>
          <a:bodyPr/>
          <a:lstStyle/>
          <a:p>
            <a:fld id="{F4B04BBE-09DA-4B50-A040-F212779C0F66}" type="slidenum">
              <a:rPr lang="en-US" smtClean="0"/>
              <a:pPr/>
              <a:t>9</a:t>
            </a:fld>
            <a:endParaRPr lang="en-US"/>
          </a:p>
        </p:txBody>
      </p:sp>
    </p:spTree>
    <p:extLst>
      <p:ext uri="{BB962C8B-B14F-4D97-AF65-F5344CB8AC3E}">
        <p14:creationId xmlns:p14="http://schemas.microsoft.com/office/powerpoint/2010/main" val="27089932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A56527D-7D4A-42A4-AA1F-E231F87F1B60}" type="datetimeFigureOut">
              <a:rPr lang="en-US" smtClean="0"/>
              <a:pPr/>
              <a:t>1/19/2020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D29740-ED30-41FF-B353-C5073A017A12}"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56527D-7D4A-42A4-AA1F-E231F87F1B60}" type="datetimeFigureOut">
              <a:rPr lang="en-US" smtClean="0"/>
              <a:pPr/>
              <a:t>1/19/2020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D29740-ED30-41FF-B353-C5073A017A12}"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56527D-7D4A-42A4-AA1F-E231F87F1B60}" type="datetimeFigureOut">
              <a:rPr lang="en-US" smtClean="0"/>
              <a:pPr/>
              <a:t>1/19/2020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D29740-ED30-41FF-B353-C5073A017A12}"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56527D-7D4A-42A4-AA1F-E231F87F1B60}" type="datetimeFigureOut">
              <a:rPr lang="en-US" smtClean="0"/>
              <a:pPr/>
              <a:t>1/19/2020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D29740-ED30-41FF-B353-C5073A017A1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A56527D-7D4A-42A4-AA1F-E231F87F1B60}" type="datetimeFigureOut">
              <a:rPr lang="en-US" smtClean="0"/>
              <a:pPr/>
              <a:t>1/19/2020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D29740-ED30-41FF-B353-C5073A017A12}"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A56527D-7D4A-42A4-AA1F-E231F87F1B60}" type="datetimeFigureOut">
              <a:rPr lang="en-US" smtClean="0"/>
              <a:pPr/>
              <a:t>1/19/2020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CD29740-ED30-41FF-B353-C5073A017A12}"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A56527D-7D4A-42A4-AA1F-E231F87F1B60}" type="datetimeFigureOut">
              <a:rPr lang="en-US" smtClean="0"/>
              <a:pPr/>
              <a:t>1/19/2020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CD29740-ED30-41FF-B353-C5073A017A12}"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A56527D-7D4A-42A4-AA1F-E231F87F1B60}" type="datetimeFigureOut">
              <a:rPr lang="en-US" smtClean="0"/>
              <a:pPr/>
              <a:t>1/19/2020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CD29740-ED30-41FF-B353-C5073A017A12}"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56527D-7D4A-42A4-AA1F-E231F87F1B60}" type="datetimeFigureOut">
              <a:rPr lang="en-US" smtClean="0"/>
              <a:pPr/>
              <a:t>1/19/2020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CD29740-ED30-41FF-B353-C5073A017A12}"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56527D-7D4A-42A4-AA1F-E231F87F1B60}" type="datetimeFigureOut">
              <a:rPr lang="en-US" smtClean="0"/>
              <a:pPr/>
              <a:t>1/19/2020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CD29740-ED30-41FF-B353-C5073A017A12}"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56527D-7D4A-42A4-AA1F-E231F87F1B60}" type="datetimeFigureOut">
              <a:rPr lang="en-US" smtClean="0"/>
              <a:pPr/>
              <a:t>1/19/2020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CD29740-ED30-41FF-B353-C5073A017A12}"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56527D-7D4A-42A4-AA1F-E231F87F1B60}" type="datetimeFigureOut">
              <a:rPr lang="en-US" smtClean="0"/>
              <a:pPr/>
              <a:t>1/19/2020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D29740-ED30-41FF-B353-C5073A017A1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401576"/>
            <a:ext cx="7772400" cy="1470025"/>
          </a:xfrm>
        </p:spPr>
        <p:txBody>
          <a:bodyPr>
            <a:noAutofit/>
          </a:bodyPr>
          <a:lstStyle/>
          <a:p>
            <a:r>
              <a:rPr lang="en-IE" dirty="0"/>
              <a:t>3D printing support service for innovative citizens (INNO3D</a:t>
            </a:r>
            <a:r>
              <a:rPr lang="en-IE" dirty="0" smtClean="0"/>
              <a:t>). </a:t>
            </a:r>
            <a:r>
              <a:rPr lang="en-IE" sz="4800" b="1" dirty="0" smtClean="0"/>
              <a:t/>
            </a:r>
            <a:br>
              <a:rPr lang="en-IE" sz="4800" b="1" dirty="0" smtClean="0"/>
            </a:br>
            <a:r>
              <a:rPr lang="en-IE" sz="4800" b="1" dirty="0" smtClean="0"/>
              <a:t/>
            </a:r>
            <a:br>
              <a:rPr lang="en-IE" sz="4800" b="1" dirty="0" smtClean="0"/>
            </a:br>
            <a:endParaRPr lang="en-US" sz="2000" b="1" dirty="0"/>
          </a:p>
        </p:txBody>
      </p:sp>
      <p:sp>
        <p:nvSpPr>
          <p:cNvPr id="3" name="Subtitle 2"/>
          <p:cNvSpPr>
            <a:spLocks noGrp="1"/>
          </p:cNvSpPr>
          <p:nvPr>
            <p:ph type="subTitle" idx="1"/>
          </p:nvPr>
        </p:nvSpPr>
        <p:spPr/>
        <p:txBody>
          <a:bodyPr>
            <a:normAutofit fontScale="92500" lnSpcReduction="20000"/>
          </a:bodyPr>
          <a:lstStyle/>
          <a:p>
            <a:r>
              <a:rPr lang="en-IE" sz="1600" dirty="0">
                <a:solidFill>
                  <a:schemeClr val="tx1"/>
                </a:solidFill>
              </a:rPr>
              <a:t>Jerald Cavanagh Institute </a:t>
            </a:r>
            <a:r>
              <a:rPr lang="en-IE" sz="1600" dirty="0" smtClean="0">
                <a:solidFill>
                  <a:schemeClr val="tx1"/>
                </a:solidFill>
              </a:rPr>
              <a:t>Librarian/INNO3D Project Leader</a:t>
            </a:r>
          </a:p>
          <a:p>
            <a:r>
              <a:rPr lang="en-IE" sz="1600" dirty="0" smtClean="0">
                <a:solidFill>
                  <a:schemeClr val="tx1"/>
                </a:solidFill>
              </a:rPr>
              <a:t> Limerick Institute of Technology</a:t>
            </a:r>
            <a:endParaRPr lang="en-IE" sz="1600" dirty="0">
              <a:solidFill>
                <a:schemeClr val="tx1"/>
              </a:solidFill>
            </a:endParaRPr>
          </a:p>
          <a:p>
            <a:endParaRPr lang="en-IE" sz="1600" dirty="0" smtClean="0">
              <a:solidFill>
                <a:schemeClr val="tx1"/>
              </a:solidFill>
            </a:endParaRPr>
          </a:p>
          <a:p>
            <a:r>
              <a:rPr lang="en-IE" sz="1600" dirty="0" smtClean="0">
                <a:solidFill>
                  <a:schemeClr val="tx1"/>
                </a:solidFill>
              </a:rPr>
              <a:t>Padraig Kirby</a:t>
            </a:r>
          </a:p>
          <a:p>
            <a:r>
              <a:rPr lang="en-IE" sz="1600" dirty="0" smtClean="0">
                <a:solidFill>
                  <a:schemeClr val="tx1"/>
                </a:solidFill>
              </a:rPr>
              <a:t>Research Development and Innovation Project Officer/INNO3D Project Coordinator</a:t>
            </a:r>
          </a:p>
          <a:p>
            <a:r>
              <a:rPr lang="en-IE" sz="1600" dirty="0" smtClean="0">
                <a:solidFill>
                  <a:schemeClr val="tx1"/>
                </a:solidFill>
              </a:rPr>
              <a:t>Limerick Institute of </a:t>
            </a:r>
            <a:r>
              <a:rPr lang="en-IE" sz="1600" dirty="0" smtClean="0">
                <a:solidFill>
                  <a:schemeClr val="tx1"/>
                </a:solidFill>
              </a:rPr>
              <a:t>Technology.</a:t>
            </a:r>
            <a:endParaRPr lang="en-IE" sz="1600" dirty="0" smtClean="0">
              <a:solidFill>
                <a:schemeClr val="tx1"/>
              </a:solidFill>
            </a:endParaRPr>
          </a:p>
          <a:p>
            <a:endParaRPr lang="en-IE" sz="2200" dirty="0"/>
          </a:p>
          <a:p>
            <a:endParaRPr lang="en-IE" sz="2200" dirty="0"/>
          </a:p>
        </p:txBody>
      </p:sp>
      <p:pic>
        <p:nvPicPr>
          <p:cNvPr id="5" name="Picture 4"/>
          <p:cNvPicPr/>
          <p:nvPr/>
        </p:nvPicPr>
        <p:blipFill>
          <a:blip r:embed="rId3" cstate="print">
            <a:extLst>
              <a:ext uri="{28A0092B-C50C-407E-A947-70E740481C1C}">
                <a14:useLocalDpi xmlns:a14="http://schemas.microsoft.com/office/drawing/2010/main" val="0"/>
              </a:ext>
            </a:extLst>
          </a:blip>
          <a:stretch>
            <a:fillRect/>
          </a:stretch>
        </p:blipFill>
        <p:spPr>
          <a:xfrm>
            <a:off x="0" y="0"/>
            <a:ext cx="4267200" cy="1515704"/>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56176" y="408602"/>
            <a:ext cx="1905000" cy="942975"/>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66931" y="2502485"/>
            <a:ext cx="8134672" cy="1470025"/>
          </a:xfrm>
        </p:spPr>
        <p:txBody>
          <a:bodyPr>
            <a:noAutofit/>
          </a:bodyPr>
          <a:lstStyle/>
          <a:p>
            <a:r>
              <a:rPr lang="en-IE" sz="2400" b="1" dirty="0" smtClean="0"/>
              <a:t>INNO3D: types of activities:</a:t>
            </a:r>
            <a:br>
              <a:rPr lang="en-IE" sz="2400" b="1" dirty="0" smtClean="0"/>
            </a:br>
            <a:r>
              <a:rPr lang="en-IE" sz="1800" dirty="0" smtClean="0"/>
              <a:t/>
            </a:r>
            <a:br>
              <a:rPr lang="en-IE" sz="1800" dirty="0" smtClean="0"/>
            </a:br>
            <a:r>
              <a:rPr lang="en-IE" sz="1800" dirty="0"/>
              <a:t/>
            </a:r>
            <a:br>
              <a:rPr lang="en-IE" sz="1800" dirty="0"/>
            </a:br>
            <a:r>
              <a:rPr lang="en-IE" sz="1800" dirty="0" smtClean="0"/>
              <a:t> </a:t>
            </a:r>
            <a:r>
              <a:rPr lang="en-IE" sz="2400" b="1" dirty="0" smtClean="0"/>
              <a:t/>
            </a:r>
            <a:br>
              <a:rPr lang="en-IE" sz="2400" b="1" dirty="0" smtClean="0"/>
            </a:br>
            <a:r>
              <a:rPr lang="en-IE" sz="2400" b="1" dirty="0"/>
              <a:t/>
            </a:r>
            <a:br>
              <a:rPr lang="en-IE" sz="2400" b="1" dirty="0"/>
            </a:br>
            <a:r>
              <a:rPr lang="en-IE" sz="2400" b="1" dirty="0" smtClean="0"/>
              <a:t/>
            </a:r>
            <a:br>
              <a:rPr lang="en-IE" sz="2400" b="1" dirty="0" smtClean="0"/>
            </a:br>
            <a:endParaRPr lang="en-US" sz="2000" dirty="0"/>
          </a:p>
        </p:txBody>
      </p:sp>
      <p:sp>
        <p:nvSpPr>
          <p:cNvPr id="3" name="Subtitle 2"/>
          <p:cNvSpPr>
            <a:spLocks noGrp="1"/>
          </p:cNvSpPr>
          <p:nvPr>
            <p:ph type="subTitle" idx="1"/>
          </p:nvPr>
        </p:nvSpPr>
        <p:spPr>
          <a:xfrm>
            <a:off x="572045" y="2636912"/>
            <a:ext cx="8350696" cy="2281809"/>
          </a:xfrm>
        </p:spPr>
        <p:txBody>
          <a:bodyPr>
            <a:normAutofit/>
          </a:bodyPr>
          <a:lstStyle/>
          <a:p>
            <a:r>
              <a:rPr lang="en-IE" sz="2000" dirty="0">
                <a:solidFill>
                  <a:schemeClr val="tx1"/>
                </a:solidFill>
              </a:rPr>
              <a:t>Transnational project meetings </a:t>
            </a:r>
            <a:endParaRPr lang="en-IE" sz="2000" dirty="0" smtClean="0">
              <a:solidFill>
                <a:schemeClr val="tx1"/>
              </a:solidFill>
            </a:endParaRPr>
          </a:p>
          <a:p>
            <a:r>
              <a:rPr lang="en-IE" sz="2000" dirty="0" smtClean="0">
                <a:solidFill>
                  <a:schemeClr val="tx1"/>
                </a:solidFill>
              </a:rPr>
              <a:t>Intellectual outputs </a:t>
            </a:r>
          </a:p>
          <a:p>
            <a:r>
              <a:rPr lang="en-IE" sz="2000" dirty="0" smtClean="0">
                <a:solidFill>
                  <a:schemeClr val="tx1"/>
                </a:solidFill>
              </a:rPr>
              <a:t>Multiplier events </a:t>
            </a:r>
          </a:p>
          <a:p>
            <a:r>
              <a:rPr lang="en-IE" sz="2000" dirty="0" smtClean="0">
                <a:solidFill>
                  <a:schemeClr val="tx1"/>
                </a:solidFill>
              </a:rPr>
              <a:t>Joint Staff Training </a:t>
            </a:r>
            <a:r>
              <a:rPr lang="en-IE" sz="2000" dirty="0" smtClean="0">
                <a:solidFill>
                  <a:schemeClr val="tx1"/>
                </a:solidFill>
              </a:rPr>
              <a:t>events.</a:t>
            </a:r>
            <a:endParaRPr lang="en-IE" sz="2000" dirty="0" smtClean="0">
              <a:solidFill>
                <a:schemeClr val="tx1"/>
              </a:solidFill>
            </a:endParaRPr>
          </a:p>
        </p:txBody>
      </p:sp>
      <p:pic>
        <p:nvPicPr>
          <p:cNvPr id="5" name="Picture 4"/>
          <p:cNvPicPr/>
          <p:nvPr/>
        </p:nvPicPr>
        <p:blipFill>
          <a:blip r:embed="rId3" cstate="print">
            <a:extLst>
              <a:ext uri="{28A0092B-C50C-407E-A947-70E740481C1C}">
                <a14:useLocalDpi xmlns:a14="http://schemas.microsoft.com/office/drawing/2010/main" val="0"/>
              </a:ext>
            </a:extLst>
          </a:blip>
          <a:stretch>
            <a:fillRect/>
          </a:stretch>
        </p:blipFill>
        <p:spPr>
          <a:xfrm>
            <a:off x="0" y="0"/>
            <a:ext cx="4267200" cy="1515704"/>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56176" y="408602"/>
            <a:ext cx="1905000" cy="942975"/>
          </a:xfrm>
          <a:prstGeom prst="rect">
            <a:avLst/>
          </a:prstGeom>
        </p:spPr>
      </p:pic>
    </p:spTree>
    <p:extLst>
      <p:ext uri="{BB962C8B-B14F-4D97-AF65-F5344CB8AC3E}">
        <p14:creationId xmlns:p14="http://schemas.microsoft.com/office/powerpoint/2010/main" val="15880944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57656" y="2198574"/>
            <a:ext cx="8134672" cy="1470025"/>
          </a:xfrm>
        </p:spPr>
        <p:txBody>
          <a:bodyPr>
            <a:noAutofit/>
          </a:bodyPr>
          <a:lstStyle/>
          <a:p>
            <a:pPr algn="l"/>
            <a:r>
              <a:rPr lang="en-IE" sz="1800" dirty="0"/>
              <a:t/>
            </a:r>
            <a:br>
              <a:rPr lang="en-IE" sz="1800" dirty="0"/>
            </a:br>
            <a:r>
              <a:rPr lang="en-IE" sz="1800" dirty="0" smtClean="0"/>
              <a:t> </a:t>
            </a:r>
            <a:r>
              <a:rPr lang="en-IE" sz="2400" b="1" dirty="0" smtClean="0"/>
              <a:t/>
            </a:r>
            <a:br>
              <a:rPr lang="en-IE" sz="2400" b="1" dirty="0" smtClean="0"/>
            </a:br>
            <a:r>
              <a:rPr lang="en-IE" sz="2400" b="1" dirty="0"/>
              <a:t/>
            </a:r>
            <a:br>
              <a:rPr lang="en-IE" sz="2400" b="1" dirty="0"/>
            </a:br>
            <a:r>
              <a:rPr lang="en-IE" sz="2400" b="1" dirty="0" smtClean="0"/>
              <a:t/>
            </a:r>
            <a:br>
              <a:rPr lang="en-IE" sz="2400" b="1" dirty="0" smtClean="0"/>
            </a:br>
            <a:endParaRPr lang="en-US" sz="2000" dirty="0"/>
          </a:p>
        </p:txBody>
      </p:sp>
      <p:sp>
        <p:nvSpPr>
          <p:cNvPr id="3" name="Subtitle 2"/>
          <p:cNvSpPr>
            <a:spLocks noGrp="1"/>
          </p:cNvSpPr>
          <p:nvPr>
            <p:ph type="subTitle" idx="1"/>
          </p:nvPr>
        </p:nvSpPr>
        <p:spPr>
          <a:xfrm>
            <a:off x="449644" y="2060848"/>
            <a:ext cx="8350696" cy="2281809"/>
          </a:xfrm>
        </p:spPr>
        <p:txBody>
          <a:bodyPr>
            <a:normAutofit/>
          </a:bodyPr>
          <a:lstStyle/>
          <a:p>
            <a:r>
              <a:rPr lang="en-IE" sz="2400" b="1" dirty="0">
                <a:solidFill>
                  <a:schemeClr val="tx1"/>
                </a:solidFill>
              </a:rPr>
              <a:t>Transnational project </a:t>
            </a:r>
            <a:r>
              <a:rPr lang="en-IE" sz="2400" b="1" dirty="0" smtClean="0">
                <a:solidFill>
                  <a:schemeClr val="tx1"/>
                </a:solidFill>
              </a:rPr>
              <a:t>meetings</a:t>
            </a:r>
          </a:p>
          <a:p>
            <a:endParaRPr lang="en-IE" sz="2000" b="1" dirty="0">
              <a:solidFill>
                <a:schemeClr val="tx1"/>
              </a:solidFill>
            </a:endParaRPr>
          </a:p>
          <a:p>
            <a:r>
              <a:rPr lang="en-IE" sz="2000" dirty="0" smtClean="0">
                <a:solidFill>
                  <a:schemeClr val="tx1"/>
                </a:solidFill>
              </a:rPr>
              <a:t>These are meetings </a:t>
            </a:r>
            <a:r>
              <a:rPr lang="en-IE" sz="2000" dirty="0">
                <a:solidFill>
                  <a:schemeClr val="tx1"/>
                </a:solidFill>
              </a:rPr>
              <a:t>between project partners </a:t>
            </a:r>
            <a:r>
              <a:rPr lang="en-IE" sz="2000" dirty="0" smtClean="0">
                <a:solidFill>
                  <a:schemeClr val="tx1"/>
                </a:solidFill>
              </a:rPr>
              <a:t>for </a:t>
            </a:r>
            <a:r>
              <a:rPr lang="en-IE" sz="2000" dirty="0" smtClean="0">
                <a:solidFill>
                  <a:schemeClr val="tx1"/>
                </a:solidFill>
              </a:rPr>
              <a:t>implementation</a:t>
            </a:r>
            <a:r>
              <a:rPr lang="en-IE" sz="2000" dirty="0" smtClean="0">
                <a:solidFill>
                  <a:schemeClr val="tx1"/>
                </a:solidFill>
              </a:rPr>
              <a:t>, coordination and project management </a:t>
            </a:r>
            <a:r>
              <a:rPr lang="en-IE" sz="2000" dirty="0" smtClean="0">
                <a:solidFill>
                  <a:schemeClr val="tx1"/>
                </a:solidFill>
              </a:rPr>
              <a:t>purposes.</a:t>
            </a:r>
            <a:endParaRPr lang="en-IE" sz="2000" dirty="0" smtClean="0">
              <a:solidFill>
                <a:schemeClr val="tx1"/>
              </a:solidFill>
            </a:endParaRPr>
          </a:p>
          <a:p>
            <a:r>
              <a:rPr lang="en-IE" sz="1800" dirty="0" smtClean="0">
                <a:solidFill>
                  <a:schemeClr val="tx1"/>
                </a:solidFill>
              </a:rPr>
              <a:t>(Erasmus + Guide pg. 117</a:t>
            </a:r>
            <a:r>
              <a:rPr lang="en-IE" sz="1800" dirty="0" smtClean="0">
                <a:solidFill>
                  <a:schemeClr val="tx1"/>
                </a:solidFill>
              </a:rPr>
              <a:t>).</a:t>
            </a:r>
            <a:endParaRPr lang="en-IE" sz="1800" dirty="0">
              <a:solidFill>
                <a:schemeClr val="tx1"/>
              </a:solidFill>
            </a:endParaRPr>
          </a:p>
          <a:p>
            <a:r>
              <a:rPr lang="en-IE" sz="2000" dirty="0" smtClean="0">
                <a:solidFill>
                  <a:schemeClr val="tx1"/>
                </a:solidFill>
              </a:rPr>
              <a:t> </a:t>
            </a:r>
          </a:p>
        </p:txBody>
      </p:sp>
      <p:pic>
        <p:nvPicPr>
          <p:cNvPr id="5" name="Picture 4"/>
          <p:cNvPicPr/>
          <p:nvPr/>
        </p:nvPicPr>
        <p:blipFill>
          <a:blip r:embed="rId3" cstate="print">
            <a:extLst>
              <a:ext uri="{28A0092B-C50C-407E-A947-70E740481C1C}">
                <a14:useLocalDpi xmlns:a14="http://schemas.microsoft.com/office/drawing/2010/main" val="0"/>
              </a:ext>
            </a:extLst>
          </a:blip>
          <a:stretch>
            <a:fillRect/>
          </a:stretch>
        </p:blipFill>
        <p:spPr>
          <a:xfrm>
            <a:off x="0" y="0"/>
            <a:ext cx="4267200" cy="1515704"/>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56176" y="408602"/>
            <a:ext cx="1905000" cy="942975"/>
          </a:xfrm>
          <a:prstGeom prst="rect">
            <a:avLst/>
          </a:prstGeom>
        </p:spPr>
      </p:pic>
    </p:spTree>
    <p:extLst>
      <p:ext uri="{BB962C8B-B14F-4D97-AF65-F5344CB8AC3E}">
        <p14:creationId xmlns:p14="http://schemas.microsoft.com/office/powerpoint/2010/main" val="35671670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49644" y="2198572"/>
            <a:ext cx="8134672" cy="1470025"/>
          </a:xfrm>
        </p:spPr>
        <p:txBody>
          <a:bodyPr>
            <a:noAutofit/>
          </a:bodyPr>
          <a:lstStyle/>
          <a:p>
            <a:pPr algn="l"/>
            <a:r>
              <a:rPr lang="en-IE" sz="1800" dirty="0"/>
              <a:t/>
            </a:r>
            <a:br>
              <a:rPr lang="en-IE" sz="1800" dirty="0"/>
            </a:br>
            <a:r>
              <a:rPr lang="en-IE" sz="1800" dirty="0" smtClean="0"/>
              <a:t> </a:t>
            </a:r>
            <a:r>
              <a:rPr lang="en-IE" sz="2400" b="1" dirty="0" smtClean="0"/>
              <a:t/>
            </a:r>
            <a:br>
              <a:rPr lang="en-IE" sz="2400" b="1" dirty="0" smtClean="0"/>
            </a:br>
            <a:r>
              <a:rPr lang="en-IE" sz="2400" b="1" dirty="0"/>
              <a:t/>
            </a:r>
            <a:br>
              <a:rPr lang="en-IE" sz="2400" b="1" dirty="0"/>
            </a:br>
            <a:r>
              <a:rPr lang="en-IE" sz="2400" b="1" dirty="0" smtClean="0"/>
              <a:t/>
            </a:r>
            <a:br>
              <a:rPr lang="en-IE" sz="2400" b="1" dirty="0" smtClean="0"/>
            </a:br>
            <a:endParaRPr lang="en-US" sz="2000" dirty="0"/>
          </a:p>
        </p:txBody>
      </p:sp>
      <p:sp>
        <p:nvSpPr>
          <p:cNvPr id="3" name="Subtitle 2"/>
          <p:cNvSpPr>
            <a:spLocks noGrp="1"/>
          </p:cNvSpPr>
          <p:nvPr>
            <p:ph type="subTitle" idx="1"/>
          </p:nvPr>
        </p:nvSpPr>
        <p:spPr>
          <a:xfrm>
            <a:off x="460941" y="2060848"/>
            <a:ext cx="8350696" cy="2281809"/>
          </a:xfrm>
        </p:spPr>
        <p:txBody>
          <a:bodyPr>
            <a:normAutofit fontScale="77500" lnSpcReduction="20000"/>
          </a:bodyPr>
          <a:lstStyle/>
          <a:p>
            <a:r>
              <a:rPr lang="en-IE" sz="2800" b="1" dirty="0" smtClean="0">
                <a:solidFill>
                  <a:schemeClr val="tx1"/>
                </a:solidFill>
              </a:rPr>
              <a:t>Intellectual Outputs</a:t>
            </a:r>
          </a:p>
          <a:p>
            <a:pPr algn="l"/>
            <a:endParaRPr lang="en-IE" sz="2400" b="1" dirty="0">
              <a:solidFill>
                <a:schemeClr val="tx1"/>
              </a:solidFill>
            </a:endParaRPr>
          </a:p>
          <a:p>
            <a:r>
              <a:rPr lang="en-IE" sz="2400" dirty="0">
                <a:solidFill>
                  <a:schemeClr val="tx1"/>
                </a:solidFill>
              </a:rPr>
              <a:t>Intellectual </a:t>
            </a:r>
            <a:r>
              <a:rPr lang="en-IE" sz="2400" dirty="0" smtClean="0">
                <a:solidFill>
                  <a:schemeClr val="tx1"/>
                </a:solidFill>
              </a:rPr>
              <a:t>outputs are the tangible </a:t>
            </a:r>
            <a:r>
              <a:rPr lang="en-IE" sz="2400" dirty="0">
                <a:solidFill>
                  <a:schemeClr val="tx1"/>
                </a:solidFill>
              </a:rPr>
              <a:t>deliverables of the </a:t>
            </a:r>
            <a:r>
              <a:rPr lang="en-IE" sz="2400" dirty="0" smtClean="0">
                <a:solidFill>
                  <a:schemeClr val="tx1"/>
                </a:solidFill>
              </a:rPr>
              <a:t>project (such </a:t>
            </a:r>
            <a:r>
              <a:rPr lang="en-IE" sz="2400" dirty="0">
                <a:solidFill>
                  <a:schemeClr val="tx1"/>
                </a:solidFill>
              </a:rPr>
              <a:t>as curricula, </a:t>
            </a:r>
            <a:r>
              <a:rPr lang="en-IE" sz="2400" dirty="0" err="1" smtClean="0">
                <a:solidFill>
                  <a:schemeClr val="tx1"/>
                </a:solidFill>
              </a:rPr>
              <a:t>pedagogical,open</a:t>
            </a:r>
            <a:r>
              <a:rPr lang="en-IE" sz="2400" dirty="0" smtClean="0">
                <a:solidFill>
                  <a:schemeClr val="tx1"/>
                </a:solidFill>
              </a:rPr>
              <a:t> </a:t>
            </a:r>
            <a:r>
              <a:rPr lang="en-IE" sz="2400" dirty="0">
                <a:solidFill>
                  <a:schemeClr val="tx1"/>
                </a:solidFill>
              </a:rPr>
              <a:t>educational resources (OER), IT tools, analyses,</a:t>
            </a:r>
          </a:p>
          <a:p>
            <a:r>
              <a:rPr lang="en-IE" sz="2400" dirty="0">
                <a:solidFill>
                  <a:schemeClr val="tx1"/>
                </a:solidFill>
              </a:rPr>
              <a:t>studies, peer-learning methods, etc</a:t>
            </a:r>
            <a:r>
              <a:rPr lang="en-IE" sz="2400" dirty="0" smtClean="0">
                <a:solidFill>
                  <a:schemeClr val="tx1"/>
                </a:solidFill>
              </a:rPr>
              <a:t>.).</a:t>
            </a:r>
            <a:endParaRPr lang="en-IE" sz="2400" dirty="0" smtClean="0">
              <a:solidFill>
                <a:schemeClr val="tx1"/>
              </a:solidFill>
            </a:endParaRPr>
          </a:p>
          <a:p>
            <a:r>
              <a:rPr lang="en-IE" sz="2300" dirty="0" smtClean="0">
                <a:solidFill>
                  <a:schemeClr val="tx1"/>
                </a:solidFill>
              </a:rPr>
              <a:t>(Erasmus + Guide </a:t>
            </a:r>
            <a:r>
              <a:rPr lang="en-IE" sz="2300" dirty="0" err="1" smtClean="0">
                <a:solidFill>
                  <a:schemeClr val="tx1"/>
                </a:solidFill>
              </a:rPr>
              <a:t>pg</a:t>
            </a:r>
            <a:r>
              <a:rPr lang="en-IE" sz="2300" dirty="0" smtClean="0">
                <a:solidFill>
                  <a:schemeClr val="tx1"/>
                </a:solidFill>
              </a:rPr>
              <a:t> 118</a:t>
            </a:r>
            <a:r>
              <a:rPr lang="en-IE" sz="2300" dirty="0" smtClean="0">
                <a:solidFill>
                  <a:schemeClr val="tx1"/>
                </a:solidFill>
              </a:rPr>
              <a:t>).</a:t>
            </a:r>
            <a:endParaRPr lang="en-IE" sz="2300" dirty="0" smtClean="0">
              <a:solidFill>
                <a:schemeClr val="tx1"/>
              </a:solidFill>
            </a:endParaRPr>
          </a:p>
          <a:p>
            <a:endParaRPr lang="en-IE" sz="2000" b="1" dirty="0">
              <a:solidFill>
                <a:schemeClr val="tx1"/>
              </a:solidFill>
            </a:endParaRPr>
          </a:p>
          <a:p>
            <a:r>
              <a:rPr lang="en-IE" sz="2000" dirty="0" smtClean="0">
                <a:solidFill>
                  <a:schemeClr val="tx1"/>
                </a:solidFill>
              </a:rPr>
              <a:t> </a:t>
            </a:r>
          </a:p>
        </p:txBody>
      </p:sp>
      <p:pic>
        <p:nvPicPr>
          <p:cNvPr id="5" name="Picture 4"/>
          <p:cNvPicPr/>
          <p:nvPr/>
        </p:nvPicPr>
        <p:blipFill>
          <a:blip r:embed="rId3" cstate="print">
            <a:extLst>
              <a:ext uri="{28A0092B-C50C-407E-A947-70E740481C1C}">
                <a14:useLocalDpi xmlns:a14="http://schemas.microsoft.com/office/drawing/2010/main" val="0"/>
              </a:ext>
            </a:extLst>
          </a:blip>
          <a:stretch>
            <a:fillRect/>
          </a:stretch>
        </p:blipFill>
        <p:spPr>
          <a:xfrm>
            <a:off x="0" y="0"/>
            <a:ext cx="4267200" cy="1515704"/>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56176" y="408602"/>
            <a:ext cx="1905000" cy="942975"/>
          </a:xfrm>
          <a:prstGeom prst="rect">
            <a:avLst/>
          </a:prstGeom>
        </p:spPr>
      </p:pic>
    </p:spTree>
    <p:extLst>
      <p:ext uri="{BB962C8B-B14F-4D97-AF65-F5344CB8AC3E}">
        <p14:creationId xmlns:p14="http://schemas.microsoft.com/office/powerpoint/2010/main" val="23040293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49644" y="2198572"/>
            <a:ext cx="8134672" cy="1470025"/>
          </a:xfrm>
        </p:spPr>
        <p:txBody>
          <a:bodyPr>
            <a:noAutofit/>
          </a:bodyPr>
          <a:lstStyle/>
          <a:p>
            <a:pPr algn="l"/>
            <a:r>
              <a:rPr lang="en-IE" sz="1800" dirty="0"/>
              <a:t/>
            </a:r>
            <a:br>
              <a:rPr lang="en-IE" sz="1800" dirty="0"/>
            </a:br>
            <a:r>
              <a:rPr lang="en-IE" sz="1800" dirty="0" smtClean="0"/>
              <a:t> </a:t>
            </a:r>
            <a:r>
              <a:rPr lang="en-IE" sz="2400" b="1" dirty="0" smtClean="0"/>
              <a:t/>
            </a:r>
            <a:br>
              <a:rPr lang="en-IE" sz="2400" b="1" dirty="0" smtClean="0"/>
            </a:br>
            <a:r>
              <a:rPr lang="en-IE" sz="2400" b="1" dirty="0"/>
              <a:t/>
            </a:r>
            <a:br>
              <a:rPr lang="en-IE" sz="2400" b="1" dirty="0"/>
            </a:br>
            <a:r>
              <a:rPr lang="en-IE" sz="2400" b="1" dirty="0" smtClean="0"/>
              <a:t/>
            </a:r>
            <a:br>
              <a:rPr lang="en-IE" sz="2400" b="1" dirty="0" smtClean="0"/>
            </a:br>
            <a:endParaRPr lang="en-US" sz="2000" dirty="0"/>
          </a:p>
        </p:txBody>
      </p:sp>
      <p:sp>
        <p:nvSpPr>
          <p:cNvPr id="3" name="Subtitle 2"/>
          <p:cNvSpPr>
            <a:spLocks noGrp="1"/>
          </p:cNvSpPr>
          <p:nvPr>
            <p:ph type="subTitle" idx="1"/>
          </p:nvPr>
        </p:nvSpPr>
        <p:spPr>
          <a:xfrm>
            <a:off x="450179" y="1792679"/>
            <a:ext cx="8350696" cy="2281809"/>
          </a:xfrm>
        </p:spPr>
        <p:txBody>
          <a:bodyPr>
            <a:normAutofit/>
          </a:bodyPr>
          <a:lstStyle/>
          <a:p>
            <a:r>
              <a:rPr lang="en-IE" sz="2800" b="1" dirty="0" smtClean="0">
                <a:solidFill>
                  <a:schemeClr val="tx1"/>
                </a:solidFill>
              </a:rPr>
              <a:t>Intellectual Outputs in INNO3D</a:t>
            </a:r>
          </a:p>
          <a:p>
            <a:pPr algn="l"/>
            <a:endParaRPr lang="en-IE" sz="2400" b="1" dirty="0">
              <a:solidFill>
                <a:schemeClr val="tx1"/>
              </a:solidFill>
            </a:endParaRPr>
          </a:p>
          <a:p>
            <a:endParaRPr lang="en-IE" sz="2000" b="1" dirty="0">
              <a:solidFill>
                <a:schemeClr val="tx1"/>
              </a:solidFill>
            </a:endParaRPr>
          </a:p>
          <a:p>
            <a:r>
              <a:rPr lang="en-IE" sz="2000" dirty="0" smtClean="0">
                <a:solidFill>
                  <a:schemeClr val="tx1"/>
                </a:solidFill>
              </a:rPr>
              <a:t> </a:t>
            </a:r>
          </a:p>
        </p:txBody>
      </p:sp>
      <p:pic>
        <p:nvPicPr>
          <p:cNvPr id="5" name="Picture 4"/>
          <p:cNvPicPr/>
          <p:nvPr/>
        </p:nvPicPr>
        <p:blipFill>
          <a:blip r:embed="rId3" cstate="print">
            <a:extLst>
              <a:ext uri="{28A0092B-C50C-407E-A947-70E740481C1C}">
                <a14:useLocalDpi xmlns:a14="http://schemas.microsoft.com/office/drawing/2010/main" val="0"/>
              </a:ext>
            </a:extLst>
          </a:blip>
          <a:stretch>
            <a:fillRect/>
          </a:stretch>
        </p:blipFill>
        <p:spPr>
          <a:xfrm>
            <a:off x="0" y="0"/>
            <a:ext cx="4267200" cy="1515704"/>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56176" y="408602"/>
            <a:ext cx="1905000" cy="942975"/>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3913514128"/>
              </p:ext>
            </p:extLst>
          </p:nvPr>
        </p:nvGraphicFramePr>
        <p:xfrm>
          <a:off x="339997" y="2427358"/>
          <a:ext cx="8571059" cy="4176463"/>
        </p:xfrm>
        <a:graphic>
          <a:graphicData uri="http://schemas.openxmlformats.org/drawingml/2006/table">
            <a:tbl>
              <a:tblPr firstRow="1" firstCol="1" bandRow="1">
                <a:tableStyleId>{5C22544A-7EE6-4342-B048-85BDC9FD1C3A}</a:tableStyleId>
              </a:tblPr>
              <a:tblGrid>
                <a:gridCol w="4934751">
                  <a:extLst>
                    <a:ext uri="{9D8B030D-6E8A-4147-A177-3AD203B41FA5}">
                      <a16:colId xmlns:a16="http://schemas.microsoft.com/office/drawing/2014/main" val="167811993"/>
                    </a:ext>
                  </a:extLst>
                </a:gridCol>
                <a:gridCol w="3636308">
                  <a:extLst>
                    <a:ext uri="{9D8B030D-6E8A-4147-A177-3AD203B41FA5}">
                      <a16:colId xmlns:a16="http://schemas.microsoft.com/office/drawing/2014/main" val="3561809803"/>
                    </a:ext>
                  </a:extLst>
                </a:gridCol>
              </a:tblGrid>
              <a:tr h="350233">
                <a:tc>
                  <a:txBody>
                    <a:bodyPr/>
                    <a:lstStyle/>
                    <a:p>
                      <a:pPr algn="ctr">
                        <a:spcAft>
                          <a:spcPts val="0"/>
                        </a:spcAft>
                      </a:pPr>
                      <a:r>
                        <a:rPr lang="en-IE" sz="1600" dirty="0">
                          <a:effectLst/>
                        </a:rPr>
                        <a:t>Intellectual Output (IO)</a:t>
                      </a:r>
                      <a:endParaRPr lang="en-IE"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IE" sz="1800" dirty="0" smtClean="0">
                          <a:effectLst/>
                        </a:rPr>
                        <a:t> </a:t>
                      </a:r>
                      <a:r>
                        <a:rPr lang="en-IE" sz="1800" dirty="0">
                          <a:effectLst/>
                        </a:rPr>
                        <a:t>Leader</a:t>
                      </a: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71591661"/>
                  </a:ext>
                </a:extLst>
              </a:tr>
              <a:tr h="350233">
                <a:tc>
                  <a:txBody>
                    <a:bodyPr/>
                    <a:lstStyle/>
                    <a:p>
                      <a:pPr marL="0" lvl="0" indent="0">
                        <a:spcAft>
                          <a:spcPts val="0"/>
                        </a:spcAft>
                        <a:buFont typeface="+mj-lt"/>
                        <a:buNone/>
                      </a:pPr>
                      <a:r>
                        <a:rPr lang="en-IE" sz="1400" dirty="0" smtClean="0">
                          <a:effectLst/>
                        </a:rPr>
                        <a:t>1. Framework </a:t>
                      </a:r>
                      <a:r>
                        <a:rPr lang="en-IE" sz="1400" dirty="0">
                          <a:effectLst/>
                        </a:rPr>
                        <a:t>for 3D Printing in each EU Partner institution</a:t>
                      </a:r>
                      <a:endParaRPr lang="en-I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IE" sz="1400">
                          <a:effectLst/>
                        </a:rPr>
                        <a:t>Universitat Politecnica de Valencia</a:t>
                      </a:r>
                      <a:endParaRPr lang="en-IE"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79311165"/>
                  </a:ext>
                </a:extLst>
              </a:tr>
              <a:tr h="631999">
                <a:tc>
                  <a:txBody>
                    <a:bodyPr/>
                    <a:lstStyle/>
                    <a:p>
                      <a:pPr marL="0" lvl="0" indent="0">
                        <a:spcAft>
                          <a:spcPts val="0"/>
                        </a:spcAft>
                        <a:buFont typeface="+mj-lt"/>
                        <a:buNone/>
                      </a:pPr>
                      <a:r>
                        <a:rPr lang="en-IE" sz="1400" dirty="0" smtClean="0">
                          <a:effectLst/>
                        </a:rPr>
                        <a:t>2. Situation </a:t>
                      </a:r>
                      <a:r>
                        <a:rPr lang="en-IE" sz="1400" dirty="0">
                          <a:effectLst/>
                        </a:rPr>
                        <a:t>analysis on 3D Printing education in each </a:t>
                      </a:r>
                      <a:r>
                        <a:rPr lang="en-IE" sz="1400" dirty="0" smtClean="0">
                          <a:effectLst/>
                        </a:rPr>
                        <a:t>EU partner </a:t>
                      </a:r>
                      <a:r>
                        <a:rPr lang="en-IE" sz="1400" dirty="0">
                          <a:effectLst/>
                        </a:rPr>
                        <a:t>institution and Library</a:t>
                      </a:r>
                      <a:endParaRPr lang="en-I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IE" sz="1400">
                          <a:effectLst/>
                        </a:rPr>
                        <a:t>Universidade Nova de Lisboa</a:t>
                      </a:r>
                      <a:endParaRPr lang="en-IE"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66832621"/>
                  </a:ext>
                </a:extLst>
              </a:tr>
              <a:tr h="316000">
                <a:tc>
                  <a:txBody>
                    <a:bodyPr/>
                    <a:lstStyle/>
                    <a:p>
                      <a:pPr marL="0" lvl="0" indent="0">
                        <a:spcAft>
                          <a:spcPts val="0"/>
                        </a:spcAft>
                        <a:buFont typeface="+mj-lt"/>
                        <a:buNone/>
                      </a:pPr>
                      <a:r>
                        <a:rPr lang="en-IE" sz="1400" dirty="0" smtClean="0">
                          <a:effectLst/>
                        </a:rPr>
                        <a:t>3, Blended </a:t>
                      </a:r>
                      <a:r>
                        <a:rPr lang="en-IE" sz="1400" dirty="0">
                          <a:effectLst/>
                        </a:rPr>
                        <a:t>Curriculum</a:t>
                      </a:r>
                      <a:endParaRPr lang="en-I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IE" sz="1400">
                          <a:effectLst/>
                        </a:rPr>
                        <a:t>Limerick Institute of Technology</a:t>
                      </a:r>
                      <a:endParaRPr lang="en-IE"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55852679"/>
                  </a:ext>
                </a:extLst>
              </a:tr>
              <a:tr h="947999">
                <a:tc>
                  <a:txBody>
                    <a:bodyPr/>
                    <a:lstStyle/>
                    <a:p>
                      <a:pPr marL="0" lvl="0" indent="0">
                        <a:spcAft>
                          <a:spcPts val="0"/>
                        </a:spcAft>
                        <a:buFont typeface="+mj-lt"/>
                        <a:buNone/>
                      </a:pPr>
                      <a:r>
                        <a:rPr lang="en-IE" sz="1400" dirty="0" smtClean="0">
                          <a:effectLst/>
                        </a:rPr>
                        <a:t>4. Develop </a:t>
                      </a:r>
                      <a:r>
                        <a:rPr lang="en-IE" sz="1400" dirty="0">
                          <a:effectLst/>
                        </a:rPr>
                        <a:t>web Portal with Innovative content that will provide up-to-date information on 3D Printing technology as well as an e-learning platform addressed to the project target Group.</a:t>
                      </a:r>
                      <a:endParaRPr lang="en-I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IE" sz="1400" dirty="0">
                          <a:effectLst/>
                        </a:rPr>
                        <a:t>MBTHINKTANK SRL, with University of Piraeus Research </a:t>
                      </a:r>
                      <a:r>
                        <a:rPr lang="en-IE" sz="1400" dirty="0" err="1">
                          <a:effectLst/>
                        </a:rPr>
                        <a:t>Center</a:t>
                      </a:r>
                      <a:endParaRPr lang="en-I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37559356"/>
                  </a:ext>
                </a:extLst>
              </a:tr>
              <a:tr h="316000">
                <a:tc>
                  <a:txBody>
                    <a:bodyPr/>
                    <a:lstStyle/>
                    <a:p>
                      <a:pPr marL="0" lvl="0" indent="0">
                        <a:spcAft>
                          <a:spcPts val="0"/>
                        </a:spcAft>
                        <a:buFont typeface="+mj-lt"/>
                        <a:buNone/>
                      </a:pPr>
                      <a:r>
                        <a:rPr lang="en-IE" sz="1400" dirty="0" smtClean="0">
                          <a:effectLst/>
                        </a:rPr>
                        <a:t>5. 3D </a:t>
                      </a:r>
                      <a:r>
                        <a:rPr lang="en-IE" sz="1400" dirty="0">
                          <a:effectLst/>
                        </a:rPr>
                        <a:t>Printing simulation videos</a:t>
                      </a:r>
                      <a:endParaRPr lang="en-I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IE" sz="1400" dirty="0" err="1">
                          <a:effectLst/>
                        </a:rPr>
                        <a:t>Transilvania</a:t>
                      </a:r>
                      <a:r>
                        <a:rPr lang="en-IE" sz="1400" dirty="0">
                          <a:effectLst/>
                        </a:rPr>
                        <a:t> University of Brasov</a:t>
                      </a:r>
                      <a:endParaRPr lang="en-I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11994421"/>
                  </a:ext>
                </a:extLst>
              </a:tr>
              <a:tr h="316000">
                <a:tc>
                  <a:txBody>
                    <a:bodyPr/>
                    <a:lstStyle/>
                    <a:p>
                      <a:pPr marL="0" lvl="0" indent="0">
                        <a:spcAft>
                          <a:spcPts val="0"/>
                        </a:spcAft>
                        <a:buFont typeface="+mj-lt"/>
                        <a:buNone/>
                      </a:pPr>
                      <a:r>
                        <a:rPr lang="en-IE" sz="1400" dirty="0" smtClean="0">
                          <a:effectLst/>
                        </a:rPr>
                        <a:t>6. Guide </a:t>
                      </a:r>
                      <a:r>
                        <a:rPr lang="en-IE" sz="1400" dirty="0">
                          <a:effectLst/>
                        </a:rPr>
                        <a:t>for 3D Printing- Best Practice and Policy</a:t>
                      </a:r>
                      <a:endParaRPr lang="en-I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IE" sz="1400" dirty="0">
                          <a:effectLst/>
                        </a:rPr>
                        <a:t>University of Crete</a:t>
                      </a:r>
                      <a:endParaRPr lang="en-I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76041630"/>
                  </a:ext>
                </a:extLst>
              </a:tr>
              <a:tr h="316000">
                <a:tc>
                  <a:txBody>
                    <a:bodyPr/>
                    <a:lstStyle/>
                    <a:p>
                      <a:pPr marL="0" lvl="0" indent="0">
                        <a:spcAft>
                          <a:spcPts val="0"/>
                        </a:spcAft>
                        <a:buFont typeface="+mj-lt"/>
                        <a:buNone/>
                      </a:pPr>
                      <a:r>
                        <a:rPr lang="en-IE" sz="1400" dirty="0" smtClean="0">
                          <a:effectLst/>
                        </a:rPr>
                        <a:t>7. 3D </a:t>
                      </a:r>
                      <a:r>
                        <a:rPr lang="en-IE" sz="1400" dirty="0">
                          <a:effectLst/>
                        </a:rPr>
                        <a:t>Printing Trainers Toolkit for theoretical program</a:t>
                      </a:r>
                      <a:endParaRPr lang="en-I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IE" sz="1400" dirty="0" err="1">
                          <a:effectLst/>
                        </a:rPr>
                        <a:t>Universitatea</a:t>
                      </a:r>
                      <a:r>
                        <a:rPr lang="en-IE" sz="1400" dirty="0">
                          <a:effectLst/>
                        </a:rPr>
                        <a:t> </a:t>
                      </a:r>
                      <a:r>
                        <a:rPr lang="en-IE" sz="1400" dirty="0" err="1">
                          <a:effectLst/>
                        </a:rPr>
                        <a:t>Politehnica</a:t>
                      </a:r>
                      <a:r>
                        <a:rPr lang="en-IE" sz="1400" dirty="0">
                          <a:effectLst/>
                        </a:rPr>
                        <a:t> Timisoara</a:t>
                      </a:r>
                      <a:endParaRPr lang="en-I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26337232"/>
                  </a:ext>
                </a:extLst>
              </a:tr>
              <a:tr h="631999">
                <a:tc>
                  <a:txBody>
                    <a:bodyPr/>
                    <a:lstStyle/>
                    <a:p>
                      <a:pPr marL="0" lvl="0" indent="0">
                        <a:spcAft>
                          <a:spcPts val="0"/>
                        </a:spcAft>
                        <a:buFont typeface="+mj-lt"/>
                        <a:buNone/>
                      </a:pPr>
                      <a:r>
                        <a:rPr lang="en-IE" sz="1400" dirty="0" smtClean="0">
                          <a:effectLst/>
                        </a:rPr>
                        <a:t>8. Research </a:t>
                      </a:r>
                      <a:r>
                        <a:rPr lang="en-IE" sz="1400" dirty="0">
                          <a:effectLst/>
                        </a:rPr>
                        <a:t>study on impact of the 3D Printing Training curriculum and teaching materials</a:t>
                      </a:r>
                      <a:endParaRPr lang="en-I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IE" sz="1400" dirty="0">
                          <a:effectLst/>
                        </a:rPr>
                        <a:t>Constantine the Philosopher University of Nitra</a:t>
                      </a:r>
                      <a:endParaRPr lang="en-I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00567333"/>
                  </a:ext>
                </a:extLst>
              </a:tr>
            </a:tbl>
          </a:graphicData>
        </a:graphic>
      </p:graphicFrame>
    </p:spTree>
    <p:extLst>
      <p:ext uri="{BB962C8B-B14F-4D97-AF65-F5344CB8AC3E}">
        <p14:creationId xmlns:p14="http://schemas.microsoft.com/office/powerpoint/2010/main" val="38312893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57656" y="2198574"/>
            <a:ext cx="8134672" cy="1470025"/>
          </a:xfrm>
        </p:spPr>
        <p:txBody>
          <a:bodyPr>
            <a:noAutofit/>
          </a:bodyPr>
          <a:lstStyle/>
          <a:p>
            <a:pPr algn="l"/>
            <a:r>
              <a:rPr lang="en-IE" sz="1800" dirty="0"/>
              <a:t/>
            </a:r>
            <a:br>
              <a:rPr lang="en-IE" sz="1800" dirty="0"/>
            </a:br>
            <a:r>
              <a:rPr lang="en-IE" sz="1800" dirty="0" smtClean="0"/>
              <a:t> </a:t>
            </a:r>
            <a:r>
              <a:rPr lang="en-IE" sz="2400" b="1" dirty="0" smtClean="0"/>
              <a:t/>
            </a:r>
            <a:br>
              <a:rPr lang="en-IE" sz="2400" b="1" dirty="0" smtClean="0"/>
            </a:br>
            <a:r>
              <a:rPr lang="en-IE" sz="2400" b="1" dirty="0"/>
              <a:t/>
            </a:r>
            <a:br>
              <a:rPr lang="en-IE" sz="2400" b="1" dirty="0"/>
            </a:br>
            <a:r>
              <a:rPr lang="en-IE" sz="2400" b="1" dirty="0" smtClean="0"/>
              <a:t/>
            </a:r>
            <a:br>
              <a:rPr lang="en-IE" sz="2400" b="1" dirty="0" smtClean="0"/>
            </a:br>
            <a:endParaRPr lang="en-US" sz="2000" dirty="0"/>
          </a:p>
        </p:txBody>
      </p:sp>
      <p:sp>
        <p:nvSpPr>
          <p:cNvPr id="3" name="Subtitle 2"/>
          <p:cNvSpPr>
            <a:spLocks noGrp="1"/>
          </p:cNvSpPr>
          <p:nvPr>
            <p:ph type="subTitle" idx="1"/>
          </p:nvPr>
        </p:nvSpPr>
        <p:spPr>
          <a:xfrm>
            <a:off x="558191" y="2132856"/>
            <a:ext cx="8350696" cy="2281809"/>
          </a:xfrm>
        </p:spPr>
        <p:txBody>
          <a:bodyPr>
            <a:normAutofit/>
          </a:bodyPr>
          <a:lstStyle/>
          <a:p>
            <a:r>
              <a:rPr lang="en-IE" sz="2000" b="1" dirty="0" smtClean="0">
                <a:solidFill>
                  <a:schemeClr val="tx1"/>
                </a:solidFill>
              </a:rPr>
              <a:t>Multiplier events</a:t>
            </a:r>
          </a:p>
          <a:p>
            <a:pPr algn="l"/>
            <a:r>
              <a:rPr lang="en-IE" sz="2000" b="1" dirty="0" smtClean="0">
                <a:solidFill>
                  <a:schemeClr val="tx1"/>
                </a:solidFill>
              </a:rPr>
              <a:t> </a:t>
            </a:r>
          </a:p>
          <a:p>
            <a:r>
              <a:rPr lang="en-IE" sz="2000" dirty="0" smtClean="0">
                <a:solidFill>
                  <a:schemeClr val="tx1"/>
                </a:solidFill>
              </a:rPr>
              <a:t>Multiplier </a:t>
            </a:r>
            <a:r>
              <a:rPr lang="en-IE" sz="2000" dirty="0">
                <a:solidFill>
                  <a:schemeClr val="tx1"/>
                </a:solidFill>
              </a:rPr>
              <a:t>events are national </a:t>
            </a:r>
            <a:r>
              <a:rPr lang="en-IE" sz="2000" dirty="0" smtClean="0">
                <a:solidFill>
                  <a:schemeClr val="tx1"/>
                </a:solidFill>
              </a:rPr>
              <a:t>and transnational </a:t>
            </a:r>
            <a:r>
              <a:rPr lang="en-IE" sz="2000" dirty="0">
                <a:solidFill>
                  <a:schemeClr val="tx1"/>
                </a:solidFill>
              </a:rPr>
              <a:t>conferences, seminars, events </a:t>
            </a:r>
            <a:r>
              <a:rPr lang="en-IE" sz="2000" dirty="0" smtClean="0">
                <a:solidFill>
                  <a:schemeClr val="tx1"/>
                </a:solidFill>
              </a:rPr>
              <a:t>for disseminating </a:t>
            </a:r>
            <a:r>
              <a:rPr lang="en-IE" sz="2000" dirty="0">
                <a:solidFill>
                  <a:schemeClr val="tx1"/>
                </a:solidFill>
              </a:rPr>
              <a:t>the intellectual outputs realised by </a:t>
            </a:r>
            <a:r>
              <a:rPr lang="en-IE" sz="2000" dirty="0" smtClean="0">
                <a:solidFill>
                  <a:schemeClr val="tx1"/>
                </a:solidFill>
              </a:rPr>
              <a:t>the project.</a:t>
            </a:r>
          </a:p>
        </p:txBody>
      </p:sp>
      <p:pic>
        <p:nvPicPr>
          <p:cNvPr id="5" name="Picture 4"/>
          <p:cNvPicPr/>
          <p:nvPr/>
        </p:nvPicPr>
        <p:blipFill>
          <a:blip r:embed="rId3" cstate="print">
            <a:extLst>
              <a:ext uri="{28A0092B-C50C-407E-A947-70E740481C1C}">
                <a14:useLocalDpi xmlns:a14="http://schemas.microsoft.com/office/drawing/2010/main" val="0"/>
              </a:ext>
            </a:extLst>
          </a:blip>
          <a:stretch>
            <a:fillRect/>
          </a:stretch>
        </p:blipFill>
        <p:spPr>
          <a:xfrm>
            <a:off x="0" y="0"/>
            <a:ext cx="4267200" cy="1515704"/>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56176" y="408602"/>
            <a:ext cx="1905000" cy="942975"/>
          </a:xfrm>
          <a:prstGeom prst="rect">
            <a:avLst/>
          </a:prstGeom>
        </p:spPr>
      </p:pic>
    </p:spTree>
    <p:extLst>
      <p:ext uri="{BB962C8B-B14F-4D97-AF65-F5344CB8AC3E}">
        <p14:creationId xmlns:p14="http://schemas.microsoft.com/office/powerpoint/2010/main" val="20695048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57656" y="2198574"/>
            <a:ext cx="8134672" cy="1470025"/>
          </a:xfrm>
        </p:spPr>
        <p:txBody>
          <a:bodyPr>
            <a:noAutofit/>
          </a:bodyPr>
          <a:lstStyle/>
          <a:p>
            <a:pPr algn="l"/>
            <a:r>
              <a:rPr lang="en-IE" sz="1800" dirty="0"/>
              <a:t/>
            </a:r>
            <a:br>
              <a:rPr lang="en-IE" sz="1800" dirty="0"/>
            </a:br>
            <a:r>
              <a:rPr lang="en-IE" sz="1800" dirty="0" smtClean="0"/>
              <a:t> </a:t>
            </a:r>
            <a:r>
              <a:rPr lang="en-IE" sz="2400" b="1" dirty="0" smtClean="0"/>
              <a:t/>
            </a:r>
            <a:br>
              <a:rPr lang="en-IE" sz="2400" b="1" dirty="0" smtClean="0"/>
            </a:br>
            <a:r>
              <a:rPr lang="en-IE" sz="2400" b="1" dirty="0"/>
              <a:t/>
            </a:r>
            <a:br>
              <a:rPr lang="en-IE" sz="2400" b="1" dirty="0"/>
            </a:br>
            <a:r>
              <a:rPr lang="en-IE" sz="2400" b="1" dirty="0" smtClean="0"/>
              <a:t/>
            </a:r>
            <a:br>
              <a:rPr lang="en-IE" sz="2400" b="1" dirty="0" smtClean="0"/>
            </a:br>
            <a:endParaRPr lang="en-US" sz="2000" dirty="0"/>
          </a:p>
        </p:txBody>
      </p:sp>
      <p:sp>
        <p:nvSpPr>
          <p:cNvPr id="3" name="Subtitle 2"/>
          <p:cNvSpPr>
            <a:spLocks noGrp="1"/>
          </p:cNvSpPr>
          <p:nvPr>
            <p:ph type="subTitle" idx="1"/>
          </p:nvPr>
        </p:nvSpPr>
        <p:spPr>
          <a:xfrm>
            <a:off x="557656" y="1988840"/>
            <a:ext cx="8350696" cy="2281809"/>
          </a:xfrm>
        </p:spPr>
        <p:txBody>
          <a:bodyPr>
            <a:normAutofit/>
          </a:bodyPr>
          <a:lstStyle/>
          <a:p>
            <a:r>
              <a:rPr lang="en-IE" sz="2000" b="1" dirty="0" smtClean="0">
                <a:solidFill>
                  <a:schemeClr val="tx1"/>
                </a:solidFill>
              </a:rPr>
              <a:t>Joint Staff Training Events</a:t>
            </a:r>
          </a:p>
          <a:p>
            <a:pPr algn="l"/>
            <a:r>
              <a:rPr lang="en-IE" sz="2000" b="1" dirty="0" smtClean="0">
                <a:solidFill>
                  <a:schemeClr val="tx1"/>
                </a:solidFill>
              </a:rPr>
              <a:t> </a:t>
            </a:r>
          </a:p>
          <a:p>
            <a:r>
              <a:rPr lang="en-IE" sz="2000" dirty="0" smtClean="0">
                <a:solidFill>
                  <a:schemeClr val="tx1"/>
                </a:solidFill>
              </a:rPr>
              <a:t>These are training events associated with the Intellectual Outputs of the project covering areas such as Problem </a:t>
            </a:r>
            <a:r>
              <a:rPr lang="en-IE" sz="2000" dirty="0">
                <a:solidFill>
                  <a:schemeClr val="tx1"/>
                </a:solidFill>
              </a:rPr>
              <a:t>Based Learning, trainers </a:t>
            </a:r>
            <a:r>
              <a:rPr lang="en-IE" sz="2000" dirty="0" smtClean="0">
                <a:solidFill>
                  <a:schemeClr val="tx1"/>
                </a:solidFill>
              </a:rPr>
              <a:t>toolkits, 3D </a:t>
            </a:r>
            <a:r>
              <a:rPr lang="en-IE" sz="2000" dirty="0">
                <a:solidFill>
                  <a:schemeClr val="tx1"/>
                </a:solidFill>
              </a:rPr>
              <a:t>Printing Training </a:t>
            </a:r>
            <a:r>
              <a:rPr lang="en-IE" sz="2000" dirty="0" smtClean="0">
                <a:solidFill>
                  <a:schemeClr val="tx1"/>
                </a:solidFill>
              </a:rPr>
              <a:t>Education.</a:t>
            </a:r>
            <a:endParaRPr lang="en-IE" sz="2000" dirty="0" smtClean="0">
              <a:solidFill>
                <a:schemeClr val="tx1"/>
              </a:solidFill>
            </a:endParaRPr>
          </a:p>
        </p:txBody>
      </p:sp>
      <p:pic>
        <p:nvPicPr>
          <p:cNvPr id="5" name="Picture 4"/>
          <p:cNvPicPr/>
          <p:nvPr/>
        </p:nvPicPr>
        <p:blipFill>
          <a:blip r:embed="rId3" cstate="print">
            <a:extLst>
              <a:ext uri="{28A0092B-C50C-407E-A947-70E740481C1C}">
                <a14:useLocalDpi xmlns:a14="http://schemas.microsoft.com/office/drawing/2010/main" val="0"/>
              </a:ext>
            </a:extLst>
          </a:blip>
          <a:stretch>
            <a:fillRect/>
          </a:stretch>
        </p:blipFill>
        <p:spPr>
          <a:xfrm>
            <a:off x="0" y="0"/>
            <a:ext cx="4267200" cy="1515704"/>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56176" y="408602"/>
            <a:ext cx="1905000" cy="942975"/>
          </a:xfrm>
          <a:prstGeom prst="rect">
            <a:avLst/>
          </a:prstGeom>
        </p:spPr>
      </p:pic>
    </p:spTree>
    <p:extLst>
      <p:ext uri="{BB962C8B-B14F-4D97-AF65-F5344CB8AC3E}">
        <p14:creationId xmlns:p14="http://schemas.microsoft.com/office/powerpoint/2010/main" val="1617664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57656" y="2198574"/>
            <a:ext cx="8134672" cy="1470025"/>
          </a:xfrm>
        </p:spPr>
        <p:txBody>
          <a:bodyPr>
            <a:noAutofit/>
          </a:bodyPr>
          <a:lstStyle/>
          <a:p>
            <a:r>
              <a:rPr lang="en-IE" sz="2400" b="1" dirty="0" smtClean="0"/>
              <a:t>Project updates &amp; upcoming events</a:t>
            </a:r>
            <a:br>
              <a:rPr lang="en-IE" sz="2400" b="1" dirty="0" smtClean="0"/>
            </a:br>
            <a:r>
              <a:rPr lang="en-IE" sz="1800" dirty="0" smtClean="0"/>
              <a:t/>
            </a:r>
            <a:br>
              <a:rPr lang="en-IE" sz="1800" dirty="0" smtClean="0"/>
            </a:br>
            <a:r>
              <a:rPr lang="en-IE" sz="1800" dirty="0"/>
              <a:t/>
            </a:r>
            <a:br>
              <a:rPr lang="en-IE" sz="1800" dirty="0"/>
            </a:br>
            <a:r>
              <a:rPr lang="en-IE" sz="1800" dirty="0" smtClean="0"/>
              <a:t> </a:t>
            </a:r>
            <a:r>
              <a:rPr lang="en-IE" sz="2400" b="1" dirty="0" smtClean="0"/>
              <a:t/>
            </a:r>
            <a:br>
              <a:rPr lang="en-IE" sz="2400" b="1" dirty="0" smtClean="0"/>
            </a:br>
            <a:r>
              <a:rPr lang="en-IE" sz="2400" b="1" dirty="0"/>
              <a:t/>
            </a:r>
            <a:br>
              <a:rPr lang="en-IE" sz="2400" b="1" dirty="0"/>
            </a:br>
            <a:r>
              <a:rPr lang="en-IE" sz="2400" b="1" dirty="0" smtClean="0"/>
              <a:t/>
            </a:r>
            <a:br>
              <a:rPr lang="en-IE" sz="2400" b="1" dirty="0" smtClean="0"/>
            </a:br>
            <a:endParaRPr lang="en-US" sz="2000" dirty="0"/>
          </a:p>
        </p:txBody>
      </p:sp>
      <p:sp>
        <p:nvSpPr>
          <p:cNvPr id="3" name="Subtitle 2"/>
          <p:cNvSpPr>
            <a:spLocks noGrp="1"/>
          </p:cNvSpPr>
          <p:nvPr>
            <p:ph type="subTitle" idx="1"/>
          </p:nvPr>
        </p:nvSpPr>
        <p:spPr>
          <a:xfrm>
            <a:off x="449644" y="2527694"/>
            <a:ext cx="8350696" cy="2281809"/>
          </a:xfrm>
        </p:spPr>
        <p:txBody>
          <a:bodyPr>
            <a:normAutofit fontScale="85000" lnSpcReduction="10000"/>
          </a:bodyPr>
          <a:lstStyle/>
          <a:p>
            <a:r>
              <a:rPr lang="en-IE" sz="2000" dirty="0" smtClean="0">
                <a:solidFill>
                  <a:schemeClr val="tx1"/>
                </a:solidFill>
              </a:rPr>
              <a:t>Kick off Meeting was held in Limerick, November 3</a:t>
            </a:r>
            <a:r>
              <a:rPr lang="en-IE" sz="2000" baseline="30000" dirty="0" smtClean="0">
                <a:solidFill>
                  <a:schemeClr val="tx1"/>
                </a:solidFill>
              </a:rPr>
              <a:t>rd</a:t>
            </a:r>
            <a:r>
              <a:rPr lang="en-IE" sz="2000" dirty="0" smtClean="0">
                <a:solidFill>
                  <a:schemeClr val="tx1"/>
                </a:solidFill>
              </a:rPr>
              <a:t>-6</a:t>
            </a:r>
            <a:r>
              <a:rPr lang="en-IE" sz="2000" baseline="30000" dirty="0" smtClean="0">
                <a:solidFill>
                  <a:schemeClr val="tx1"/>
                </a:solidFill>
              </a:rPr>
              <a:t>th</a:t>
            </a:r>
            <a:r>
              <a:rPr lang="en-IE" sz="2000" dirty="0" smtClean="0">
                <a:solidFill>
                  <a:schemeClr val="tx1"/>
                </a:solidFill>
              </a:rPr>
              <a:t> November 2019</a:t>
            </a:r>
          </a:p>
          <a:p>
            <a:endParaRPr lang="en-IE" sz="1700" dirty="0" smtClean="0">
              <a:solidFill>
                <a:schemeClr val="tx1"/>
              </a:solidFill>
            </a:endParaRPr>
          </a:p>
          <a:p>
            <a:r>
              <a:rPr lang="en-IE" sz="1700" dirty="0" smtClean="0">
                <a:solidFill>
                  <a:schemeClr val="tx1"/>
                </a:solidFill>
              </a:rPr>
              <a:t>Partners </a:t>
            </a:r>
            <a:r>
              <a:rPr lang="en-IE" sz="1700" dirty="0" smtClean="0">
                <a:solidFill>
                  <a:schemeClr val="tx1"/>
                </a:solidFill>
              </a:rPr>
              <a:t>presented documents on Key Intellectual outputs</a:t>
            </a:r>
            <a:r>
              <a:rPr lang="en-IE" sz="1400" dirty="0" smtClean="0">
                <a:solidFill>
                  <a:schemeClr val="tx1"/>
                </a:solidFill>
              </a:rPr>
              <a:t>:</a:t>
            </a:r>
          </a:p>
          <a:p>
            <a:endParaRPr lang="en-IE" sz="1400" dirty="0" smtClean="0">
              <a:solidFill>
                <a:schemeClr val="tx1"/>
              </a:solidFill>
            </a:endParaRPr>
          </a:p>
          <a:p>
            <a:r>
              <a:rPr lang="en-IE" sz="1800" dirty="0">
                <a:solidFill>
                  <a:schemeClr val="tx1"/>
                </a:solidFill>
              </a:rPr>
              <a:t>Problem based learning</a:t>
            </a:r>
          </a:p>
          <a:p>
            <a:r>
              <a:rPr lang="en-IE" sz="1800" dirty="0">
                <a:solidFill>
                  <a:schemeClr val="tx1"/>
                </a:solidFill>
              </a:rPr>
              <a:t>3D Printing Trainers Toolkit</a:t>
            </a:r>
          </a:p>
          <a:p>
            <a:r>
              <a:rPr lang="en-IE" sz="1800" dirty="0">
                <a:solidFill>
                  <a:schemeClr val="tx1"/>
                </a:solidFill>
              </a:rPr>
              <a:t>Situation </a:t>
            </a:r>
            <a:r>
              <a:rPr lang="en-IE" sz="1800" dirty="0" smtClean="0">
                <a:solidFill>
                  <a:schemeClr val="tx1"/>
                </a:solidFill>
              </a:rPr>
              <a:t>analysis</a:t>
            </a:r>
          </a:p>
          <a:p>
            <a:r>
              <a:rPr lang="en-IE" sz="1800" dirty="0" smtClean="0">
                <a:solidFill>
                  <a:schemeClr val="tx1"/>
                </a:solidFill>
              </a:rPr>
              <a:t>Blended curriculum</a:t>
            </a:r>
          </a:p>
          <a:p>
            <a:r>
              <a:rPr lang="en-IE" sz="1800" dirty="0" smtClean="0">
                <a:solidFill>
                  <a:schemeClr val="tx1"/>
                </a:solidFill>
              </a:rPr>
              <a:t>Development of the INNO3D Web Portal</a:t>
            </a:r>
            <a:r>
              <a:rPr lang="en-IE" sz="1400" dirty="0" smtClean="0">
                <a:solidFill>
                  <a:schemeClr val="tx1"/>
                </a:solidFill>
              </a:rPr>
              <a:t>.</a:t>
            </a:r>
          </a:p>
          <a:p>
            <a:pPr algn="l"/>
            <a:endParaRPr lang="en-IE" sz="2000" dirty="0" smtClean="0">
              <a:solidFill>
                <a:schemeClr val="tx1"/>
              </a:solidFill>
            </a:endParaRPr>
          </a:p>
          <a:p>
            <a:pPr algn="l"/>
            <a:endParaRPr lang="en-IE" sz="2000" dirty="0">
              <a:solidFill>
                <a:schemeClr val="tx1"/>
              </a:solidFill>
            </a:endParaRPr>
          </a:p>
          <a:p>
            <a:pPr algn="l"/>
            <a:endParaRPr lang="en-IE" sz="2000" dirty="0" smtClean="0">
              <a:solidFill>
                <a:schemeClr val="tx1"/>
              </a:solidFill>
            </a:endParaRPr>
          </a:p>
        </p:txBody>
      </p:sp>
      <p:pic>
        <p:nvPicPr>
          <p:cNvPr id="5" name="Picture 4"/>
          <p:cNvPicPr/>
          <p:nvPr/>
        </p:nvPicPr>
        <p:blipFill>
          <a:blip r:embed="rId3" cstate="print">
            <a:extLst>
              <a:ext uri="{28A0092B-C50C-407E-A947-70E740481C1C}">
                <a14:useLocalDpi xmlns:a14="http://schemas.microsoft.com/office/drawing/2010/main" val="0"/>
              </a:ext>
            </a:extLst>
          </a:blip>
          <a:stretch>
            <a:fillRect/>
          </a:stretch>
        </p:blipFill>
        <p:spPr>
          <a:xfrm>
            <a:off x="0" y="0"/>
            <a:ext cx="4267200" cy="1515704"/>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56176" y="408602"/>
            <a:ext cx="1905000" cy="942975"/>
          </a:xfrm>
          <a:prstGeom prst="rect">
            <a:avLst/>
          </a:prstGeom>
        </p:spPr>
      </p:pic>
    </p:spTree>
    <p:extLst>
      <p:ext uri="{BB962C8B-B14F-4D97-AF65-F5344CB8AC3E}">
        <p14:creationId xmlns:p14="http://schemas.microsoft.com/office/powerpoint/2010/main" val="20853226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57656" y="2198574"/>
            <a:ext cx="8134672" cy="1470025"/>
          </a:xfrm>
        </p:spPr>
        <p:txBody>
          <a:bodyPr>
            <a:noAutofit/>
          </a:bodyPr>
          <a:lstStyle/>
          <a:p>
            <a:r>
              <a:rPr lang="en-IE" sz="2400" b="1" dirty="0"/>
              <a:t>U</a:t>
            </a:r>
            <a:r>
              <a:rPr lang="en-IE" sz="2400" b="1" dirty="0" smtClean="0"/>
              <a:t>pcoming events</a:t>
            </a:r>
            <a:br>
              <a:rPr lang="en-IE" sz="2400" b="1" dirty="0" smtClean="0"/>
            </a:br>
            <a:r>
              <a:rPr lang="en-IE" sz="1800" dirty="0" smtClean="0"/>
              <a:t/>
            </a:r>
            <a:br>
              <a:rPr lang="en-IE" sz="1800" dirty="0" smtClean="0"/>
            </a:br>
            <a:r>
              <a:rPr lang="en-IE" sz="1800" dirty="0"/>
              <a:t/>
            </a:r>
            <a:br>
              <a:rPr lang="en-IE" sz="1800" dirty="0"/>
            </a:br>
            <a:r>
              <a:rPr lang="en-IE" sz="1800" dirty="0" smtClean="0"/>
              <a:t> </a:t>
            </a:r>
            <a:r>
              <a:rPr lang="en-IE" sz="2400" b="1" dirty="0" smtClean="0"/>
              <a:t/>
            </a:r>
            <a:br>
              <a:rPr lang="en-IE" sz="2400" b="1" dirty="0" smtClean="0"/>
            </a:br>
            <a:r>
              <a:rPr lang="en-IE" sz="2400" b="1" dirty="0"/>
              <a:t/>
            </a:r>
            <a:br>
              <a:rPr lang="en-IE" sz="2400" b="1" dirty="0"/>
            </a:br>
            <a:r>
              <a:rPr lang="en-IE" sz="2400" b="1" dirty="0" smtClean="0"/>
              <a:t/>
            </a:r>
            <a:br>
              <a:rPr lang="en-IE" sz="2400" b="1" dirty="0" smtClean="0"/>
            </a:br>
            <a:endParaRPr lang="en-US" sz="2000" dirty="0"/>
          </a:p>
        </p:txBody>
      </p:sp>
      <p:sp>
        <p:nvSpPr>
          <p:cNvPr id="3" name="Subtitle 2"/>
          <p:cNvSpPr>
            <a:spLocks noGrp="1"/>
          </p:cNvSpPr>
          <p:nvPr>
            <p:ph type="subTitle" idx="1"/>
          </p:nvPr>
        </p:nvSpPr>
        <p:spPr>
          <a:xfrm>
            <a:off x="449644" y="2527694"/>
            <a:ext cx="8350696" cy="2281809"/>
          </a:xfrm>
        </p:spPr>
        <p:txBody>
          <a:bodyPr>
            <a:normAutofit fontScale="85000" lnSpcReduction="20000"/>
          </a:bodyPr>
          <a:lstStyle/>
          <a:p>
            <a:endParaRPr lang="en-IE" sz="2000" dirty="0" smtClean="0">
              <a:solidFill>
                <a:schemeClr val="tx1"/>
              </a:solidFill>
            </a:endParaRPr>
          </a:p>
          <a:p>
            <a:r>
              <a:rPr lang="en-IE" sz="2000" dirty="0">
                <a:solidFill>
                  <a:schemeClr val="tx1"/>
                </a:solidFill>
              </a:rPr>
              <a:t>IFLA World Library and Information Congress, 15 – 21 August 2020, Dublin, Ireland (Multiplier Event</a:t>
            </a:r>
            <a:r>
              <a:rPr lang="en-IE" sz="2000" dirty="0" smtClean="0">
                <a:solidFill>
                  <a:schemeClr val="tx1"/>
                </a:solidFill>
              </a:rPr>
              <a:t>).</a:t>
            </a:r>
            <a:endParaRPr lang="en-IE" sz="2000" dirty="0">
              <a:solidFill>
                <a:schemeClr val="tx1"/>
              </a:solidFill>
            </a:endParaRPr>
          </a:p>
          <a:p>
            <a:endParaRPr lang="en-IE" sz="2000" dirty="0">
              <a:solidFill>
                <a:schemeClr val="tx1"/>
              </a:solidFill>
            </a:endParaRPr>
          </a:p>
          <a:p>
            <a:r>
              <a:rPr lang="en-IE" sz="2000" dirty="0" smtClean="0">
                <a:solidFill>
                  <a:schemeClr val="tx1"/>
                </a:solidFill>
              </a:rPr>
              <a:t>Transnational Project Meeting &amp; Multiplier event, Brasov, Romania,14-17th September 2020.</a:t>
            </a:r>
          </a:p>
          <a:p>
            <a:endParaRPr lang="en-IE" sz="2000" dirty="0">
              <a:solidFill>
                <a:schemeClr val="tx1"/>
              </a:solidFill>
            </a:endParaRPr>
          </a:p>
          <a:p>
            <a:endParaRPr lang="en-IE" sz="2000" dirty="0">
              <a:solidFill>
                <a:schemeClr val="tx1"/>
              </a:solidFill>
            </a:endParaRPr>
          </a:p>
          <a:p>
            <a:r>
              <a:rPr lang="en-IE" sz="2000" dirty="0" smtClean="0">
                <a:solidFill>
                  <a:schemeClr val="tx1"/>
                </a:solidFill>
              </a:rPr>
              <a:t>Joint Staff Training Event, </a:t>
            </a:r>
            <a:r>
              <a:rPr lang="en-IE" sz="2000" i="1" dirty="0" smtClean="0">
                <a:solidFill>
                  <a:schemeClr val="tx1"/>
                </a:solidFill>
              </a:rPr>
              <a:t>Using </a:t>
            </a:r>
            <a:r>
              <a:rPr lang="en-IE" sz="2000" i="1" dirty="0">
                <a:solidFill>
                  <a:schemeClr val="tx1"/>
                </a:solidFill>
              </a:rPr>
              <a:t>simulation </a:t>
            </a:r>
            <a:r>
              <a:rPr lang="en-IE" sz="2000" i="1" dirty="0" err="1">
                <a:solidFill>
                  <a:schemeClr val="tx1"/>
                </a:solidFill>
              </a:rPr>
              <a:t>centers</a:t>
            </a:r>
            <a:r>
              <a:rPr lang="en-IE" sz="2000" i="1" dirty="0">
                <a:solidFill>
                  <a:schemeClr val="tx1"/>
                </a:solidFill>
              </a:rPr>
              <a:t> for education in 3D </a:t>
            </a:r>
            <a:r>
              <a:rPr lang="en-IE" sz="2000" i="1" dirty="0" smtClean="0">
                <a:solidFill>
                  <a:schemeClr val="tx1"/>
                </a:solidFill>
              </a:rPr>
              <a:t>Printing</a:t>
            </a:r>
            <a:r>
              <a:rPr lang="en-IE" sz="2000" dirty="0" smtClean="0">
                <a:solidFill>
                  <a:schemeClr val="tx1"/>
                </a:solidFill>
              </a:rPr>
              <a:t>, Timisoara, Romania 22</a:t>
            </a:r>
            <a:r>
              <a:rPr lang="en-IE" sz="2000" baseline="30000" dirty="0" smtClean="0">
                <a:solidFill>
                  <a:schemeClr val="tx1"/>
                </a:solidFill>
              </a:rPr>
              <a:t>nd</a:t>
            </a:r>
            <a:r>
              <a:rPr lang="en-IE" sz="2000" dirty="0" smtClean="0">
                <a:solidFill>
                  <a:schemeClr val="tx1"/>
                </a:solidFill>
              </a:rPr>
              <a:t>-26</a:t>
            </a:r>
            <a:r>
              <a:rPr lang="en-IE" sz="2000" baseline="30000" dirty="0" smtClean="0">
                <a:solidFill>
                  <a:schemeClr val="tx1"/>
                </a:solidFill>
              </a:rPr>
              <a:t>th</a:t>
            </a:r>
            <a:r>
              <a:rPr lang="en-IE" sz="2000" dirty="0" smtClean="0">
                <a:solidFill>
                  <a:schemeClr val="tx1"/>
                </a:solidFill>
              </a:rPr>
              <a:t> November 2020.</a:t>
            </a:r>
          </a:p>
          <a:p>
            <a:pPr algn="l"/>
            <a:endParaRPr lang="en-IE" sz="2000" dirty="0">
              <a:solidFill>
                <a:schemeClr val="tx1"/>
              </a:solidFill>
            </a:endParaRPr>
          </a:p>
          <a:p>
            <a:pPr algn="l"/>
            <a:endParaRPr lang="en-IE" sz="2000" dirty="0" smtClean="0">
              <a:solidFill>
                <a:schemeClr val="tx1"/>
              </a:solidFill>
            </a:endParaRPr>
          </a:p>
        </p:txBody>
      </p:sp>
      <p:pic>
        <p:nvPicPr>
          <p:cNvPr id="5" name="Picture 4"/>
          <p:cNvPicPr/>
          <p:nvPr/>
        </p:nvPicPr>
        <p:blipFill>
          <a:blip r:embed="rId3" cstate="print">
            <a:extLst>
              <a:ext uri="{28A0092B-C50C-407E-A947-70E740481C1C}">
                <a14:useLocalDpi xmlns:a14="http://schemas.microsoft.com/office/drawing/2010/main" val="0"/>
              </a:ext>
            </a:extLst>
          </a:blip>
          <a:stretch>
            <a:fillRect/>
          </a:stretch>
        </p:blipFill>
        <p:spPr>
          <a:xfrm>
            <a:off x="0" y="0"/>
            <a:ext cx="4267200" cy="1515704"/>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56176" y="408602"/>
            <a:ext cx="1905000" cy="942975"/>
          </a:xfrm>
          <a:prstGeom prst="rect">
            <a:avLst/>
          </a:prstGeom>
        </p:spPr>
      </p:pic>
    </p:spTree>
    <p:extLst>
      <p:ext uri="{BB962C8B-B14F-4D97-AF65-F5344CB8AC3E}">
        <p14:creationId xmlns:p14="http://schemas.microsoft.com/office/powerpoint/2010/main" val="376019448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416175"/>
            <a:ext cx="7772400" cy="1470025"/>
          </a:xfrm>
        </p:spPr>
        <p:txBody>
          <a:bodyPr>
            <a:noAutofit/>
          </a:bodyPr>
          <a:lstStyle/>
          <a:p>
            <a:r>
              <a:rPr lang="en-IE" dirty="0"/>
              <a:t>3D printing support service for innovative citizens (INNO3D)</a:t>
            </a:r>
            <a:r>
              <a:rPr lang="en-IE" sz="4800" b="1" dirty="0" smtClean="0"/>
              <a:t/>
            </a:r>
            <a:br>
              <a:rPr lang="en-IE" sz="4800" b="1" dirty="0" smtClean="0"/>
            </a:br>
            <a:r>
              <a:rPr lang="en-IE" sz="4800" b="1" dirty="0" smtClean="0"/>
              <a:t>Thank you</a:t>
            </a:r>
            <a:br>
              <a:rPr lang="en-IE" sz="4800" b="1" dirty="0" smtClean="0"/>
            </a:br>
            <a:r>
              <a:rPr lang="en-IE" sz="4800" b="1" dirty="0" smtClean="0"/>
              <a:t/>
            </a:r>
            <a:br>
              <a:rPr lang="en-IE" sz="4800" b="1" dirty="0" smtClean="0"/>
            </a:br>
            <a:endParaRPr lang="en-US" sz="2000" b="1" dirty="0"/>
          </a:p>
        </p:txBody>
      </p:sp>
      <p:sp>
        <p:nvSpPr>
          <p:cNvPr id="3" name="Subtitle 2"/>
          <p:cNvSpPr>
            <a:spLocks noGrp="1"/>
          </p:cNvSpPr>
          <p:nvPr>
            <p:ph type="subTitle" idx="1"/>
          </p:nvPr>
        </p:nvSpPr>
        <p:spPr/>
        <p:txBody>
          <a:bodyPr>
            <a:normAutofit/>
          </a:bodyPr>
          <a:lstStyle/>
          <a:p>
            <a:r>
              <a:rPr lang="en-IE" sz="1600" dirty="0">
                <a:solidFill>
                  <a:schemeClr val="tx1"/>
                </a:solidFill>
              </a:rPr>
              <a:t>Jerald Cavanagh Institute </a:t>
            </a:r>
            <a:r>
              <a:rPr lang="en-IE" sz="1600" dirty="0" smtClean="0">
                <a:solidFill>
                  <a:schemeClr val="tx1"/>
                </a:solidFill>
              </a:rPr>
              <a:t>Librarian/INNO3D Project Leader</a:t>
            </a:r>
          </a:p>
          <a:p>
            <a:r>
              <a:rPr lang="en-IE" sz="1600" dirty="0" smtClean="0">
                <a:solidFill>
                  <a:schemeClr val="tx1"/>
                </a:solidFill>
              </a:rPr>
              <a:t> Limerick Institute of Technology</a:t>
            </a:r>
            <a:endParaRPr lang="en-IE" sz="1600" dirty="0">
              <a:solidFill>
                <a:schemeClr val="tx1"/>
              </a:solidFill>
            </a:endParaRPr>
          </a:p>
          <a:p>
            <a:endParaRPr lang="en-IE" sz="1600" dirty="0" smtClean="0">
              <a:solidFill>
                <a:schemeClr val="tx1"/>
              </a:solidFill>
            </a:endParaRPr>
          </a:p>
          <a:p>
            <a:r>
              <a:rPr lang="en-IE" sz="1600" dirty="0" smtClean="0">
                <a:solidFill>
                  <a:schemeClr val="tx1"/>
                </a:solidFill>
              </a:rPr>
              <a:t>Padraig Kirby</a:t>
            </a:r>
          </a:p>
          <a:p>
            <a:r>
              <a:rPr lang="en-IE" sz="1600" dirty="0" smtClean="0">
                <a:solidFill>
                  <a:schemeClr val="tx1"/>
                </a:solidFill>
              </a:rPr>
              <a:t>Research Development and Innovation Project Officer/INNO3D Project Coordinator</a:t>
            </a:r>
          </a:p>
          <a:p>
            <a:endParaRPr lang="en-IE" sz="2200" dirty="0"/>
          </a:p>
          <a:p>
            <a:endParaRPr lang="en-IE" sz="2200" dirty="0"/>
          </a:p>
        </p:txBody>
      </p:sp>
      <p:pic>
        <p:nvPicPr>
          <p:cNvPr id="5" name="Picture 4"/>
          <p:cNvPicPr/>
          <p:nvPr/>
        </p:nvPicPr>
        <p:blipFill>
          <a:blip r:embed="rId3" cstate="print">
            <a:extLst>
              <a:ext uri="{28A0092B-C50C-407E-A947-70E740481C1C}">
                <a14:useLocalDpi xmlns:a14="http://schemas.microsoft.com/office/drawing/2010/main" val="0"/>
              </a:ext>
            </a:extLst>
          </a:blip>
          <a:stretch>
            <a:fillRect/>
          </a:stretch>
        </p:blipFill>
        <p:spPr>
          <a:xfrm>
            <a:off x="0" y="0"/>
            <a:ext cx="4267200" cy="1515704"/>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56176" y="408602"/>
            <a:ext cx="1905000" cy="942975"/>
          </a:xfrm>
          <a:prstGeom prst="rect">
            <a:avLst/>
          </a:prstGeom>
        </p:spPr>
      </p:pic>
    </p:spTree>
    <p:extLst>
      <p:ext uri="{BB962C8B-B14F-4D97-AF65-F5344CB8AC3E}">
        <p14:creationId xmlns:p14="http://schemas.microsoft.com/office/powerpoint/2010/main" val="4728189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708920"/>
            <a:ext cx="8134672" cy="1470025"/>
          </a:xfrm>
        </p:spPr>
        <p:txBody>
          <a:bodyPr>
            <a:noAutofit/>
          </a:bodyPr>
          <a:lstStyle/>
          <a:p>
            <a:r>
              <a:rPr lang="en-IE" sz="2400" b="1" dirty="0"/>
              <a:t>STRATEGIC PARTNERSHIPS IN THE FIELD OF EDUCATION, TRAINING AND </a:t>
            </a:r>
            <a:r>
              <a:rPr lang="en-IE" sz="2400" b="1" dirty="0" smtClean="0"/>
              <a:t>YOUTH. </a:t>
            </a:r>
            <a:br>
              <a:rPr lang="en-IE" sz="2400" b="1" dirty="0" smtClean="0"/>
            </a:br>
            <a:r>
              <a:rPr lang="en-IE" sz="2400" b="1" dirty="0"/>
              <a:t/>
            </a:r>
            <a:br>
              <a:rPr lang="en-IE" sz="2400" b="1" dirty="0"/>
            </a:br>
            <a:r>
              <a:rPr lang="en-IE" sz="2400" b="1" dirty="0" smtClean="0"/>
              <a:t/>
            </a:r>
            <a:br>
              <a:rPr lang="en-IE" sz="2400" b="1" dirty="0" smtClean="0"/>
            </a:br>
            <a:r>
              <a:rPr lang="en-IE" sz="2000" dirty="0" smtClean="0"/>
              <a:t>Strategic </a:t>
            </a:r>
            <a:r>
              <a:rPr lang="en-IE" sz="2000" dirty="0"/>
              <a:t>Partnerships aim to support the development, transfer and/or implementation of innovative practices as well as the implementation of joint initiatives promoting cooperation, peer learning and exchanges of experience at European </a:t>
            </a:r>
            <a:r>
              <a:rPr lang="en-IE" sz="2000" dirty="0" smtClean="0"/>
              <a:t>level (ERASMUS + Guide </a:t>
            </a:r>
            <a:r>
              <a:rPr lang="en-IE" sz="2000" dirty="0" err="1" smtClean="0"/>
              <a:t>pg</a:t>
            </a:r>
            <a:r>
              <a:rPr lang="en-IE" sz="2000" dirty="0" smtClean="0"/>
              <a:t> 101</a:t>
            </a:r>
            <a:r>
              <a:rPr lang="en-IE" sz="2000" dirty="0" smtClean="0"/>
              <a:t>). </a:t>
            </a:r>
            <a:r>
              <a:rPr lang="en-IE" sz="2000" dirty="0"/>
              <a:t/>
            </a:r>
            <a:br>
              <a:rPr lang="en-IE" sz="2000" dirty="0"/>
            </a:br>
            <a:endParaRPr lang="en-US" sz="2000" dirty="0"/>
          </a:p>
        </p:txBody>
      </p:sp>
      <p:sp>
        <p:nvSpPr>
          <p:cNvPr id="3" name="Subtitle 2"/>
          <p:cNvSpPr>
            <a:spLocks noGrp="1"/>
          </p:cNvSpPr>
          <p:nvPr>
            <p:ph type="subTitle" idx="1"/>
          </p:nvPr>
        </p:nvSpPr>
        <p:spPr>
          <a:xfrm>
            <a:off x="1371600" y="2873047"/>
            <a:ext cx="6400800" cy="2765753"/>
          </a:xfrm>
        </p:spPr>
        <p:txBody>
          <a:bodyPr>
            <a:normAutofit/>
          </a:bodyPr>
          <a:lstStyle/>
          <a:p>
            <a:endParaRPr lang="en-IE" sz="2200" dirty="0"/>
          </a:p>
          <a:p>
            <a:endParaRPr lang="en-IE" sz="2200" dirty="0"/>
          </a:p>
        </p:txBody>
      </p:sp>
      <p:pic>
        <p:nvPicPr>
          <p:cNvPr id="5" name="Picture 4"/>
          <p:cNvPicPr/>
          <p:nvPr/>
        </p:nvPicPr>
        <p:blipFill>
          <a:blip r:embed="rId3" cstate="print">
            <a:extLst>
              <a:ext uri="{28A0092B-C50C-407E-A947-70E740481C1C}">
                <a14:useLocalDpi xmlns:a14="http://schemas.microsoft.com/office/drawing/2010/main" val="0"/>
              </a:ext>
            </a:extLst>
          </a:blip>
          <a:stretch>
            <a:fillRect/>
          </a:stretch>
        </p:blipFill>
        <p:spPr>
          <a:xfrm>
            <a:off x="0" y="0"/>
            <a:ext cx="4267200" cy="1515704"/>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56176" y="408602"/>
            <a:ext cx="1905000" cy="942975"/>
          </a:xfrm>
          <a:prstGeom prst="rect">
            <a:avLst/>
          </a:prstGeom>
        </p:spPr>
      </p:pic>
    </p:spTree>
    <p:extLst>
      <p:ext uri="{BB962C8B-B14F-4D97-AF65-F5344CB8AC3E}">
        <p14:creationId xmlns:p14="http://schemas.microsoft.com/office/powerpoint/2010/main" val="15341973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907078"/>
            <a:ext cx="8134672" cy="1470025"/>
          </a:xfrm>
        </p:spPr>
        <p:txBody>
          <a:bodyPr>
            <a:noAutofit/>
          </a:bodyPr>
          <a:lstStyle/>
          <a:p>
            <a:r>
              <a:rPr lang="en-IE" sz="2400" b="1" dirty="0" smtClean="0"/>
              <a:t>INNO3D project</a:t>
            </a:r>
            <a:r>
              <a:rPr lang="en-IE" sz="2400" b="1" dirty="0"/>
              <a:t/>
            </a:r>
            <a:br>
              <a:rPr lang="en-IE" sz="2400" b="1" dirty="0"/>
            </a:br>
            <a:r>
              <a:rPr lang="en-IE" sz="2400" b="1" dirty="0" smtClean="0"/>
              <a:t/>
            </a:r>
            <a:br>
              <a:rPr lang="en-IE" sz="2400" b="1" dirty="0" smtClean="0"/>
            </a:br>
            <a:endParaRPr lang="en-US" sz="2000" dirty="0"/>
          </a:p>
        </p:txBody>
      </p:sp>
      <p:sp>
        <p:nvSpPr>
          <p:cNvPr id="3" name="Subtitle 2"/>
          <p:cNvSpPr>
            <a:spLocks noGrp="1"/>
          </p:cNvSpPr>
          <p:nvPr>
            <p:ph type="subTitle" idx="1"/>
          </p:nvPr>
        </p:nvSpPr>
        <p:spPr>
          <a:xfrm>
            <a:off x="575556" y="2549727"/>
            <a:ext cx="8350696" cy="2765753"/>
          </a:xfrm>
        </p:spPr>
        <p:txBody>
          <a:bodyPr>
            <a:normAutofit fontScale="92500" lnSpcReduction="10000"/>
          </a:bodyPr>
          <a:lstStyle/>
          <a:p>
            <a:endParaRPr lang="en-IE" sz="2200" dirty="0" smtClean="0"/>
          </a:p>
          <a:p>
            <a:r>
              <a:rPr lang="en-IE" sz="2000" dirty="0">
                <a:solidFill>
                  <a:schemeClr val="tx1"/>
                </a:solidFill>
              </a:rPr>
              <a:t>The project will enhance the quality and relevance of knowledge and skills of librarians in the area of 3D Printing. </a:t>
            </a:r>
            <a:endParaRPr lang="en-IE" sz="2000" dirty="0" smtClean="0">
              <a:solidFill>
                <a:schemeClr val="tx1"/>
              </a:solidFill>
            </a:endParaRPr>
          </a:p>
          <a:p>
            <a:endParaRPr lang="en-IE" sz="2000" dirty="0">
              <a:solidFill>
                <a:schemeClr val="tx1"/>
              </a:solidFill>
            </a:endParaRPr>
          </a:p>
          <a:p>
            <a:r>
              <a:rPr lang="en-IE" sz="2000" dirty="0">
                <a:solidFill>
                  <a:schemeClr val="tx1"/>
                </a:solidFill>
              </a:rPr>
              <a:t>Objectives of the Project: The project is designed to improve and diversify the services offered to users of university and other libraries by offering these library users key skills and the opportunity to develop 3D printing competencies. This will be achieved by training librarians </a:t>
            </a:r>
            <a:r>
              <a:rPr lang="en-IE" sz="2000" dirty="0" smtClean="0">
                <a:solidFill>
                  <a:schemeClr val="tx1"/>
                </a:solidFill>
              </a:rPr>
              <a:t>who </a:t>
            </a:r>
            <a:r>
              <a:rPr lang="en-IE" sz="2000" dirty="0">
                <a:solidFill>
                  <a:schemeClr val="tx1"/>
                </a:solidFill>
              </a:rPr>
              <a:t>will then train library users, students, staff and citizens in general to use 3D Printing </a:t>
            </a:r>
            <a:r>
              <a:rPr lang="en-IE" sz="2000" dirty="0" smtClean="0">
                <a:solidFill>
                  <a:schemeClr val="tx1"/>
                </a:solidFill>
              </a:rPr>
              <a:t>services.</a:t>
            </a:r>
            <a:endParaRPr lang="en-IE" sz="2000" dirty="0">
              <a:solidFill>
                <a:schemeClr val="tx1"/>
              </a:solidFill>
            </a:endParaRPr>
          </a:p>
        </p:txBody>
      </p:sp>
      <p:pic>
        <p:nvPicPr>
          <p:cNvPr id="5" name="Picture 4"/>
          <p:cNvPicPr/>
          <p:nvPr/>
        </p:nvPicPr>
        <p:blipFill>
          <a:blip r:embed="rId3" cstate="print">
            <a:extLst>
              <a:ext uri="{28A0092B-C50C-407E-A947-70E740481C1C}">
                <a14:useLocalDpi xmlns:a14="http://schemas.microsoft.com/office/drawing/2010/main" val="0"/>
              </a:ext>
            </a:extLst>
          </a:blip>
          <a:stretch>
            <a:fillRect/>
          </a:stretch>
        </p:blipFill>
        <p:spPr>
          <a:xfrm>
            <a:off x="0" y="0"/>
            <a:ext cx="4267200" cy="1515704"/>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56176" y="408602"/>
            <a:ext cx="1905000" cy="942975"/>
          </a:xfrm>
          <a:prstGeom prst="rect">
            <a:avLst/>
          </a:prstGeom>
        </p:spPr>
      </p:pic>
    </p:spTree>
    <p:extLst>
      <p:ext uri="{BB962C8B-B14F-4D97-AF65-F5344CB8AC3E}">
        <p14:creationId xmlns:p14="http://schemas.microsoft.com/office/powerpoint/2010/main" val="30091291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76609" y="3645024"/>
            <a:ext cx="8134672" cy="1470025"/>
          </a:xfrm>
        </p:spPr>
        <p:txBody>
          <a:bodyPr>
            <a:noAutofit/>
          </a:bodyPr>
          <a:lstStyle/>
          <a:p>
            <a:r>
              <a:rPr lang="en-IE" sz="2400" b="1" dirty="0" smtClean="0"/>
              <a:t>Libraries and 3D Printing…Why?</a:t>
            </a:r>
            <a:br>
              <a:rPr lang="en-IE" sz="2400" b="1" dirty="0" smtClean="0"/>
            </a:br>
            <a:r>
              <a:rPr lang="en-IE" sz="1800" b="1" dirty="0"/>
              <a:t>- </a:t>
            </a:r>
            <a:r>
              <a:rPr lang="en-IE" sz="1800" dirty="0"/>
              <a:t>Libraries have always been communal spaces that have been set up to share and give access to learning and enrichment resources</a:t>
            </a:r>
            <a:r>
              <a:rPr lang="en-IE" sz="1800" dirty="0" smtClean="0"/>
              <a:t>.</a:t>
            </a:r>
            <a:br>
              <a:rPr lang="en-IE" sz="1800" dirty="0" smtClean="0"/>
            </a:br>
            <a:r>
              <a:rPr lang="en-IE" sz="1800" dirty="0" smtClean="0"/>
              <a:t> </a:t>
            </a:r>
            <a:r>
              <a:rPr lang="en-IE" sz="1800" dirty="0"/>
              <a:t/>
            </a:r>
            <a:br>
              <a:rPr lang="en-IE" sz="1800" dirty="0"/>
            </a:br>
            <a:r>
              <a:rPr lang="en-IE" sz="1800" dirty="0"/>
              <a:t>-The introduction of new technologies such as 3D printing is part of the mission to teach 21st-century skills. 3D printing is an example of the type of resource that will transform today’s libraries into cutting-edge learning hubs and give communities access to technologies that will have a significant impact on such fields as scientific research, architecture, manufacturing, engineering, healthcare and more</a:t>
            </a:r>
            <a:r>
              <a:rPr lang="en-IE" sz="1800" dirty="0" smtClean="0"/>
              <a:t>.</a:t>
            </a:r>
            <a:br>
              <a:rPr lang="en-IE" sz="1800" dirty="0" smtClean="0"/>
            </a:br>
            <a:r>
              <a:rPr lang="en-IE" sz="1800" dirty="0"/>
              <a:t/>
            </a:r>
            <a:br>
              <a:rPr lang="en-IE" sz="1800" dirty="0"/>
            </a:br>
            <a:r>
              <a:rPr lang="en-IE" sz="1800" dirty="0" smtClean="0"/>
              <a:t> </a:t>
            </a:r>
            <a:r>
              <a:rPr lang="en-IE" sz="2400" b="1" dirty="0" smtClean="0"/>
              <a:t/>
            </a:r>
            <a:br>
              <a:rPr lang="en-IE" sz="2400" b="1" dirty="0" smtClean="0"/>
            </a:br>
            <a:r>
              <a:rPr lang="en-IE" sz="2400" b="1" dirty="0"/>
              <a:t/>
            </a:r>
            <a:br>
              <a:rPr lang="en-IE" sz="2400" b="1" dirty="0"/>
            </a:br>
            <a:r>
              <a:rPr lang="en-IE" sz="2400" b="1" dirty="0" smtClean="0"/>
              <a:t/>
            </a:r>
            <a:br>
              <a:rPr lang="en-IE" sz="2400" b="1" dirty="0" smtClean="0"/>
            </a:br>
            <a:endParaRPr lang="en-US" sz="2000" dirty="0"/>
          </a:p>
        </p:txBody>
      </p:sp>
      <p:sp>
        <p:nvSpPr>
          <p:cNvPr id="3" name="Subtitle 2"/>
          <p:cNvSpPr>
            <a:spLocks noGrp="1"/>
          </p:cNvSpPr>
          <p:nvPr>
            <p:ph type="subTitle" idx="1"/>
          </p:nvPr>
        </p:nvSpPr>
        <p:spPr>
          <a:xfrm>
            <a:off x="467544" y="3356991"/>
            <a:ext cx="8350696" cy="2281809"/>
          </a:xfrm>
        </p:spPr>
        <p:txBody>
          <a:bodyPr>
            <a:normAutofit/>
          </a:bodyPr>
          <a:lstStyle/>
          <a:p>
            <a:endParaRPr lang="en-IE" sz="2200" dirty="0" smtClean="0"/>
          </a:p>
          <a:p>
            <a:endParaRPr lang="en-IE" sz="2000" dirty="0" smtClean="0">
              <a:solidFill>
                <a:schemeClr val="tx1"/>
              </a:solidFill>
            </a:endParaRPr>
          </a:p>
        </p:txBody>
      </p:sp>
      <p:pic>
        <p:nvPicPr>
          <p:cNvPr id="5" name="Picture 4"/>
          <p:cNvPicPr/>
          <p:nvPr/>
        </p:nvPicPr>
        <p:blipFill>
          <a:blip r:embed="rId3" cstate="print">
            <a:extLst>
              <a:ext uri="{28A0092B-C50C-407E-A947-70E740481C1C}">
                <a14:useLocalDpi xmlns:a14="http://schemas.microsoft.com/office/drawing/2010/main" val="0"/>
              </a:ext>
            </a:extLst>
          </a:blip>
          <a:stretch>
            <a:fillRect/>
          </a:stretch>
        </p:blipFill>
        <p:spPr>
          <a:xfrm>
            <a:off x="0" y="0"/>
            <a:ext cx="4267200" cy="1515704"/>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56176" y="408602"/>
            <a:ext cx="1905000" cy="942975"/>
          </a:xfrm>
          <a:prstGeom prst="rect">
            <a:avLst/>
          </a:prstGeom>
        </p:spPr>
      </p:pic>
    </p:spTree>
    <p:extLst>
      <p:ext uri="{BB962C8B-B14F-4D97-AF65-F5344CB8AC3E}">
        <p14:creationId xmlns:p14="http://schemas.microsoft.com/office/powerpoint/2010/main" val="6390210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57656" y="2423354"/>
            <a:ext cx="8134672" cy="1470025"/>
          </a:xfrm>
        </p:spPr>
        <p:txBody>
          <a:bodyPr>
            <a:noAutofit/>
          </a:bodyPr>
          <a:lstStyle/>
          <a:p>
            <a:r>
              <a:rPr lang="en-IE" sz="2400" b="1" dirty="0" smtClean="0"/>
              <a:t>Libraries and 3D Printing…Why?</a:t>
            </a:r>
            <a:br>
              <a:rPr lang="en-IE" sz="2400" b="1" dirty="0" smtClean="0"/>
            </a:br>
            <a:r>
              <a:rPr lang="en-IE" sz="1800" dirty="0" smtClean="0"/>
              <a:t/>
            </a:r>
            <a:br>
              <a:rPr lang="en-IE" sz="1800" dirty="0" smtClean="0"/>
            </a:br>
            <a:r>
              <a:rPr lang="en-IE" sz="1800" dirty="0"/>
              <a:t/>
            </a:r>
            <a:br>
              <a:rPr lang="en-IE" sz="1800" dirty="0"/>
            </a:br>
            <a:r>
              <a:rPr lang="en-IE" sz="1800" dirty="0" smtClean="0"/>
              <a:t> </a:t>
            </a:r>
            <a:r>
              <a:rPr lang="en-IE" sz="2400" b="1" dirty="0" smtClean="0"/>
              <a:t/>
            </a:r>
            <a:br>
              <a:rPr lang="en-IE" sz="2400" b="1" dirty="0" smtClean="0"/>
            </a:br>
            <a:r>
              <a:rPr lang="en-IE" sz="2400" b="1" dirty="0"/>
              <a:t/>
            </a:r>
            <a:br>
              <a:rPr lang="en-IE" sz="2400" b="1" dirty="0"/>
            </a:br>
            <a:r>
              <a:rPr lang="en-IE" sz="2400" b="1" dirty="0" smtClean="0"/>
              <a:t/>
            </a:r>
            <a:br>
              <a:rPr lang="en-IE" sz="2400" b="1" dirty="0" smtClean="0"/>
            </a:br>
            <a:endParaRPr lang="en-US" sz="2000" dirty="0"/>
          </a:p>
        </p:txBody>
      </p:sp>
      <p:sp>
        <p:nvSpPr>
          <p:cNvPr id="3" name="Subtitle 2"/>
          <p:cNvSpPr>
            <a:spLocks noGrp="1"/>
          </p:cNvSpPr>
          <p:nvPr>
            <p:ph type="subTitle" idx="1"/>
          </p:nvPr>
        </p:nvSpPr>
        <p:spPr>
          <a:xfrm>
            <a:off x="449644" y="2780928"/>
            <a:ext cx="8350696" cy="2281809"/>
          </a:xfrm>
        </p:spPr>
        <p:txBody>
          <a:bodyPr>
            <a:normAutofit/>
          </a:bodyPr>
          <a:lstStyle/>
          <a:p>
            <a:r>
              <a:rPr lang="en-IE" sz="1800" dirty="0">
                <a:solidFill>
                  <a:schemeClr val="tx1"/>
                </a:solidFill>
              </a:rPr>
              <a:t>Its important to note that the goal of 3D printing in libraries is not to create the next artificial heart. But a library user can learn the technology and potential of digital fabrication and reinforce that learning with simpler hands-on projects. </a:t>
            </a:r>
            <a:endParaRPr lang="en-IE" sz="1800" dirty="0" smtClean="0">
              <a:solidFill>
                <a:schemeClr val="tx1"/>
              </a:solidFill>
            </a:endParaRPr>
          </a:p>
          <a:p>
            <a:endParaRPr lang="en-IE" sz="1800" dirty="0">
              <a:solidFill>
                <a:schemeClr val="tx1"/>
              </a:solidFill>
            </a:endParaRPr>
          </a:p>
          <a:p>
            <a:r>
              <a:rPr lang="en-IE" sz="1800" dirty="0" smtClean="0">
                <a:solidFill>
                  <a:schemeClr val="tx1"/>
                </a:solidFill>
              </a:rPr>
              <a:t>Hence</a:t>
            </a:r>
            <a:r>
              <a:rPr lang="en-IE" sz="1800" dirty="0">
                <a:solidFill>
                  <a:schemeClr val="tx1"/>
                </a:solidFill>
              </a:rPr>
              <a:t>, effectively introducing 3D printing in Society and making it available to ordinary </a:t>
            </a:r>
            <a:r>
              <a:rPr lang="en-IE" sz="1800" dirty="0" smtClean="0">
                <a:solidFill>
                  <a:schemeClr val="tx1"/>
                </a:solidFill>
              </a:rPr>
              <a:t>citizens.</a:t>
            </a:r>
          </a:p>
          <a:p>
            <a:endParaRPr lang="en-IE" sz="2000" dirty="0" smtClean="0">
              <a:solidFill>
                <a:schemeClr val="tx1"/>
              </a:solidFill>
            </a:endParaRPr>
          </a:p>
        </p:txBody>
      </p:sp>
      <p:pic>
        <p:nvPicPr>
          <p:cNvPr id="5" name="Picture 4"/>
          <p:cNvPicPr/>
          <p:nvPr/>
        </p:nvPicPr>
        <p:blipFill>
          <a:blip r:embed="rId3" cstate="print">
            <a:extLst>
              <a:ext uri="{28A0092B-C50C-407E-A947-70E740481C1C}">
                <a14:useLocalDpi xmlns:a14="http://schemas.microsoft.com/office/drawing/2010/main" val="0"/>
              </a:ext>
            </a:extLst>
          </a:blip>
          <a:stretch>
            <a:fillRect/>
          </a:stretch>
        </p:blipFill>
        <p:spPr>
          <a:xfrm>
            <a:off x="0" y="0"/>
            <a:ext cx="4267200" cy="1515704"/>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56176" y="408602"/>
            <a:ext cx="1905000" cy="942975"/>
          </a:xfrm>
          <a:prstGeom prst="rect">
            <a:avLst/>
          </a:prstGeom>
        </p:spPr>
      </p:pic>
    </p:spTree>
    <p:extLst>
      <p:ext uri="{BB962C8B-B14F-4D97-AF65-F5344CB8AC3E}">
        <p14:creationId xmlns:p14="http://schemas.microsoft.com/office/powerpoint/2010/main" val="5865144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57656" y="2523815"/>
            <a:ext cx="8134672" cy="1470025"/>
          </a:xfrm>
        </p:spPr>
        <p:txBody>
          <a:bodyPr>
            <a:noAutofit/>
          </a:bodyPr>
          <a:lstStyle/>
          <a:p>
            <a:r>
              <a:rPr lang="en-IE" sz="2400" b="1" dirty="0" smtClean="0"/>
              <a:t>Libraries and 3D Printing…Why?</a:t>
            </a:r>
            <a:br>
              <a:rPr lang="en-IE" sz="2400" b="1" dirty="0" smtClean="0"/>
            </a:br>
            <a:r>
              <a:rPr lang="en-IE" sz="1800" dirty="0" smtClean="0"/>
              <a:t/>
            </a:r>
            <a:br>
              <a:rPr lang="en-IE" sz="1800" dirty="0" smtClean="0"/>
            </a:br>
            <a:r>
              <a:rPr lang="en-IE" sz="1800" dirty="0"/>
              <a:t/>
            </a:r>
            <a:br>
              <a:rPr lang="en-IE" sz="1800" dirty="0"/>
            </a:br>
            <a:r>
              <a:rPr lang="en-IE" sz="1800" dirty="0" smtClean="0"/>
              <a:t> </a:t>
            </a:r>
            <a:r>
              <a:rPr lang="en-IE" sz="2400" b="1" dirty="0" smtClean="0"/>
              <a:t/>
            </a:r>
            <a:br>
              <a:rPr lang="en-IE" sz="2400" b="1" dirty="0" smtClean="0"/>
            </a:br>
            <a:r>
              <a:rPr lang="en-IE" sz="2400" b="1" dirty="0"/>
              <a:t/>
            </a:r>
            <a:br>
              <a:rPr lang="en-IE" sz="2400" b="1" dirty="0"/>
            </a:br>
            <a:r>
              <a:rPr lang="en-IE" sz="2400" b="1" dirty="0" smtClean="0"/>
              <a:t/>
            </a:r>
            <a:br>
              <a:rPr lang="en-IE" sz="2400" b="1" dirty="0" smtClean="0"/>
            </a:br>
            <a:endParaRPr lang="en-US" sz="2000" dirty="0"/>
          </a:p>
        </p:txBody>
      </p:sp>
      <p:sp>
        <p:nvSpPr>
          <p:cNvPr id="3" name="Subtitle 2"/>
          <p:cNvSpPr>
            <a:spLocks noGrp="1"/>
          </p:cNvSpPr>
          <p:nvPr>
            <p:ph type="subTitle" idx="1"/>
          </p:nvPr>
        </p:nvSpPr>
        <p:spPr>
          <a:xfrm>
            <a:off x="449644" y="2852936"/>
            <a:ext cx="8350696" cy="2281809"/>
          </a:xfrm>
        </p:spPr>
        <p:txBody>
          <a:bodyPr>
            <a:normAutofit/>
          </a:bodyPr>
          <a:lstStyle/>
          <a:p>
            <a:r>
              <a:rPr lang="en-IE" sz="2000" dirty="0">
                <a:solidFill>
                  <a:schemeClr val="tx1"/>
                </a:solidFill>
              </a:rPr>
              <a:t>These are exciting </a:t>
            </a:r>
            <a:r>
              <a:rPr lang="en-IE" sz="2000" dirty="0" smtClean="0">
                <a:solidFill>
                  <a:schemeClr val="tx1"/>
                </a:solidFill>
              </a:rPr>
              <a:t>times!</a:t>
            </a:r>
          </a:p>
          <a:p>
            <a:r>
              <a:rPr lang="en-IE" sz="2000" dirty="0" smtClean="0">
                <a:solidFill>
                  <a:schemeClr val="tx1"/>
                </a:solidFill>
              </a:rPr>
              <a:t> </a:t>
            </a:r>
            <a:r>
              <a:rPr lang="en-IE" sz="2000" dirty="0">
                <a:solidFill>
                  <a:schemeClr val="tx1"/>
                </a:solidFill>
              </a:rPr>
              <a:t>Not so long ago libraries realized the power of the Internet and the </a:t>
            </a:r>
            <a:r>
              <a:rPr lang="en-IE" sz="2000" dirty="0" smtClean="0">
                <a:solidFill>
                  <a:schemeClr val="tx1"/>
                </a:solidFill>
              </a:rPr>
              <a:t>user created </a:t>
            </a:r>
            <a:r>
              <a:rPr lang="en-IE" sz="2000" dirty="0">
                <a:solidFill>
                  <a:schemeClr val="tx1"/>
                </a:solidFill>
              </a:rPr>
              <a:t>social media content. </a:t>
            </a:r>
            <a:endParaRPr lang="en-IE" sz="2000" dirty="0" smtClean="0">
              <a:solidFill>
                <a:schemeClr val="tx1"/>
              </a:solidFill>
            </a:endParaRPr>
          </a:p>
          <a:p>
            <a:r>
              <a:rPr lang="en-IE" sz="2000" dirty="0" smtClean="0">
                <a:solidFill>
                  <a:schemeClr val="tx1"/>
                </a:solidFill>
              </a:rPr>
              <a:t>These </a:t>
            </a:r>
            <a:r>
              <a:rPr lang="en-IE" sz="2000" dirty="0">
                <a:solidFill>
                  <a:schemeClr val="tx1"/>
                </a:solidFill>
              </a:rPr>
              <a:t>exciting developments have created increased interactivity between the user and </a:t>
            </a:r>
            <a:r>
              <a:rPr lang="en-IE" sz="2000" dirty="0" smtClean="0">
                <a:solidFill>
                  <a:schemeClr val="tx1"/>
                </a:solidFill>
              </a:rPr>
              <a:t>information. </a:t>
            </a:r>
          </a:p>
        </p:txBody>
      </p:sp>
      <p:pic>
        <p:nvPicPr>
          <p:cNvPr id="5" name="Picture 4"/>
          <p:cNvPicPr/>
          <p:nvPr/>
        </p:nvPicPr>
        <p:blipFill>
          <a:blip r:embed="rId3" cstate="print">
            <a:extLst>
              <a:ext uri="{28A0092B-C50C-407E-A947-70E740481C1C}">
                <a14:useLocalDpi xmlns:a14="http://schemas.microsoft.com/office/drawing/2010/main" val="0"/>
              </a:ext>
            </a:extLst>
          </a:blip>
          <a:stretch>
            <a:fillRect/>
          </a:stretch>
        </p:blipFill>
        <p:spPr>
          <a:xfrm>
            <a:off x="0" y="0"/>
            <a:ext cx="4267200" cy="1515704"/>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56176" y="408602"/>
            <a:ext cx="1905000" cy="942975"/>
          </a:xfrm>
          <a:prstGeom prst="rect">
            <a:avLst/>
          </a:prstGeom>
        </p:spPr>
      </p:pic>
    </p:spTree>
    <p:extLst>
      <p:ext uri="{BB962C8B-B14F-4D97-AF65-F5344CB8AC3E}">
        <p14:creationId xmlns:p14="http://schemas.microsoft.com/office/powerpoint/2010/main" val="25995512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2713682"/>
            <a:ext cx="8134672" cy="1470025"/>
          </a:xfrm>
        </p:spPr>
        <p:txBody>
          <a:bodyPr>
            <a:noAutofit/>
          </a:bodyPr>
          <a:lstStyle/>
          <a:p>
            <a:r>
              <a:rPr lang="en-IE" sz="2400" b="1" dirty="0" smtClean="0"/>
              <a:t>Libraries and 3D Printing…Why?</a:t>
            </a:r>
            <a:br>
              <a:rPr lang="en-IE" sz="2400" b="1" dirty="0" smtClean="0"/>
            </a:br>
            <a:r>
              <a:rPr lang="en-IE" sz="1800" dirty="0" smtClean="0"/>
              <a:t/>
            </a:r>
            <a:br>
              <a:rPr lang="en-IE" sz="1800" dirty="0" smtClean="0"/>
            </a:br>
            <a:r>
              <a:rPr lang="en-IE" sz="1800" dirty="0"/>
              <a:t/>
            </a:r>
            <a:br>
              <a:rPr lang="en-IE" sz="1800" dirty="0"/>
            </a:br>
            <a:r>
              <a:rPr lang="en-IE" sz="1800" dirty="0" smtClean="0"/>
              <a:t> </a:t>
            </a:r>
            <a:r>
              <a:rPr lang="en-IE" sz="2400" b="1" dirty="0" smtClean="0"/>
              <a:t/>
            </a:r>
            <a:br>
              <a:rPr lang="en-IE" sz="2400" b="1" dirty="0" smtClean="0"/>
            </a:br>
            <a:r>
              <a:rPr lang="en-IE" sz="2400" b="1" dirty="0"/>
              <a:t/>
            </a:r>
            <a:br>
              <a:rPr lang="en-IE" sz="2400" b="1" dirty="0"/>
            </a:br>
            <a:r>
              <a:rPr lang="en-IE" sz="2400" b="1" dirty="0" smtClean="0"/>
              <a:t/>
            </a:r>
            <a:br>
              <a:rPr lang="en-IE" sz="2400" b="1" dirty="0" smtClean="0"/>
            </a:br>
            <a:endParaRPr lang="en-US" sz="2000" dirty="0"/>
          </a:p>
        </p:txBody>
      </p:sp>
      <p:sp>
        <p:nvSpPr>
          <p:cNvPr id="3" name="Subtitle 2"/>
          <p:cNvSpPr>
            <a:spLocks noGrp="1"/>
          </p:cNvSpPr>
          <p:nvPr>
            <p:ph type="subTitle" idx="1"/>
          </p:nvPr>
        </p:nvSpPr>
        <p:spPr>
          <a:xfrm>
            <a:off x="821369" y="3042803"/>
            <a:ext cx="8350696" cy="2281809"/>
          </a:xfrm>
        </p:spPr>
        <p:txBody>
          <a:bodyPr>
            <a:normAutofit/>
          </a:bodyPr>
          <a:lstStyle/>
          <a:p>
            <a:pPr algn="l"/>
            <a:r>
              <a:rPr lang="en-IE" sz="2000" dirty="0">
                <a:solidFill>
                  <a:schemeClr val="tx1"/>
                </a:solidFill>
              </a:rPr>
              <a:t>The key result of the INNO3D project on its completion will see 3D printing being made available not just to Researchers and Educators, but to learners of all kinds helping to inspire curiosity, innovation, creation, entrepreneurship for lifelong learning and the knowledge </a:t>
            </a:r>
            <a:r>
              <a:rPr lang="en-IE" sz="2000" dirty="0" smtClean="0">
                <a:solidFill>
                  <a:schemeClr val="tx1"/>
                </a:solidFill>
              </a:rPr>
              <a:t>economy.</a:t>
            </a:r>
          </a:p>
        </p:txBody>
      </p:sp>
      <p:pic>
        <p:nvPicPr>
          <p:cNvPr id="5" name="Picture 4"/>
          <p:cNvPicPr/>
          <p:nvPr/>
        </p:nvPicPr>
        <p:blipFill>
          <a:blip r:embed="rId3" cstate="print">
            <a:extLst>
              <a:ext uri="{28A0092B-C50C-407E-A947-70E740481C1C}">
                <a14:useLocalDpi xmlns:a14="http://schemas.microsoft.com/office/drawing/2010/main" val="0"/>
              </a:ext>
            </a:extLst>
          </a:blip>
          <a:stretch>
            <a:fillRect/>
          </a:stretch>
        </p:blipFill>
        <p:spPr>
          <a:xfrm>
            <a:off x="0" y="0"/>
            <a:ext cx="4267200" cy="1515704"/>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56176" y="408602"/>
            <a:ext cx="1905000" cy="942975"/>
          </a:xfrm>
          <a:prstGeom prst="rect">
            <a:avLst/>
          </a:prstGeom>
        </p:spPr>
      </p:pic>
    </p:spTree>
    <p:extLst>
      <p:ext uri="{BB962C8B-B14F-4D97-AF65-F5344CB8AC3E}">
        <p14:creationId xmlns:p14="http://schemas.microsoft.com/office/powerpoint/2010/main" val="33800882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57656" y="2198574"/>
            <a:ext cx="8134672" cy="1470025"/>
          </a:xfrm>
        </p:spPr>
        <p:txBody>
          <a:bodyPr>
            <a:noAutofit/>
          </a:bodyPr>
          <a:lstStyle/>
          <a:p>
            <a:r>
              <a:rPr lang="en-IE" sz="2400" b="1" dirty="0" smtClean="0"/>
              <a:t>INNO3D Project Partners:</a:t>
            </a:r>
            <a:br>
              <a:rPr lang="en-IE" sz="2400" b="1" dirty="0" smtClean="0"/>
            </a:br>
            <a:r>
              <a:rPr lang="en-IE" sz="1800" dirty="0" smtClean="0"/>
              <a:t/>
            </a:r>
            <a:br>
              <a:rPr lang="en-IE" sz="1800" dirty="0" smtClean="0"/>
            </a:br>
            <a:r>
              <a:rPr lang="en-IE" sz="1800" dirty="0"/>
              <a:t/>
            </a:r>
            <a:br>
              <a:rPr lang="en-IE" sz="1800" dirty="0"/>
            </a:br>
            <a:r>
              <a:rPr lang="en-IE" sz="1800" dirty="0" smtClean="0"/>
              <a:t> </a:t>
            </a:r>
            <a:r>
              <a:rPr lang="en-IE" sz="2400" b="1" dirty="0" smtClean="0"/>
              <a:t/>
            </a:r>
            <a:br>
              <a:rPr lang="en-IE" sz="2400" b="1" dirty="0" smtClean="0"/>
            </a:br>
            <a:r>
              <a:rPr lang="en-IE" sz="2400" b="1" dirty="0"/>
              <a:t/>
            </a:r>
            <a:br>
              <a:rPr lang="en-IE" sz="2400" b="1" dirty="0"/>
            </a:br>
            <a:r>
              <a:rPr lang="en-IE" sz="2400" b="1" dirty="0" smtClean="0"/>
              <a:t/>
            </a:r>
            <a:br>
              <a:rPr lang="en-IE" sz="2400" b="1" dirty="0" smtClean="0"/>
            </a:br>
            <a:endParaRPr lang="en-US" sz="2000" dirty="0"/>
          </a:p>
        </p:txBody>
      </p:sp>
      <p:sp>
        <p:nvSpPr>
          <p:cNvPr id="3" name="Subtitle 2"/>
          <p:cNvSpPr>
            <a:spLocks noGrp="1"/>
          </p:cNvSpPr>
          <p:nvPr>
            <p:ph type="subTitle" idx="1"/>
          </p:nvPr>
        </p:nvSpPr>
        <p:spPr>
          <a:xfrm>
            <a:off x="449644" y="2527694"/>
            <a:ext cx="8350696" cy="2845522"/>
          </a:xfrm>
        </p:spPr>
        <p:txBody>
          <a:bodyPr>
            <a:normAutofit fontScale="92500" lnSpcReduction="20000"/>
          </a:bodyPr>
          <a:lstStyle/>
          <a:p>
            <a:r>
              <a:rPr lang="en-IE" sz="2000" dirty="0" smtClean="0">
                <a:solidFill>
                  <a:schemeClr val="tx1"/>
                </a:solidFill>
              </a:rPr>
              <a:t>Limerick Institute of Technology (LIT), Limerick, IRELAND</a:t>
            </a:r>
          </a:p>
          <a:p>
            <a:r>
              <a:rPr lang="en-IE" sz="2000" dirty="0" err="1" smtClean="0">
                <a:solidFill>
                  <a:schemeClr val="tx1"/>
                </a:solidFill>
              </a:rPr>
              <a:t>Translivania</a:t>
            </a:r>
            <a:r>
              <a:rPr lang="en-IE" sz="2000" dirty="0" smtClean="0">
                <a:solidFill>
                  <a:schemeClr val="tx1"/>
                </a:solidFill>
              </a:rPr>
              <a:t> University of Brasov (UTBV), Brasov, ROMANIA</a:t>
            </a:r>
            <a:endParaRPr lang="en-IE" sz="2000" dirty="0">
              <a:solidFill>
                <a:schemeClr val="tx1"/>
              </a:solidFill>
            </a:endParaRPr>
          </a:p>
          <a:p>
            <a:r>
              <a:rPr lang="en-IE" sz="2000" dirty="0" smtClean="0">
                <a:solidFill>
                  <a:schemeClr val="tx1"/>
                </a:solidFill>
              </a:rPr>
              <a:t>University of Crete (UOC), </a:t>
            </a:r>
            <a:r>
              <a:rPr lang="en-IE" sz="2000" dirty="0" err="1" smtClean="0">
                <a:solidFill>
                  <a:schemeClr val="tx1"/>
                </a:solidFill>
              </a:rPr>
              <a:t>Rethymno</a:t>
            </a:r>
            <a:r>
              <a:rPr lang="en-IE" sz="2000" dirty="0" smtClean="0">
                <a:solidFill>
                  <a:schemeClr val="tx1"/>
                </a:solidFill>
              </a:rPr>
              <a:t>, Crete, GREECE</a:t>
            </a:r>
          </a:p>
          <a:p>
            <a:r>
              <a:rPr lang="en-IE" sz="2000" dirty="0" smtClean="0">
                <a:solidFill>
                  <a:schemeClr val="tx1"/>
                </a:solidFill>
              </a:rPr>
              <a:t>Constantine the Philosopher University of Nitra (UKF), Nitra, SLOVAKIA</a:t>
            </a:r>
          </a:p>
          <a:p>
            <a:r>
              <a:rPr lang="en-IE" sz="2000" dirty="0">
                <a:solidFill>
                  <a:schemeClr val="tx1"/>
                </a:solidFill>
              </a:rPr>
              <a:t>Polytechnic University of </a:t>
            </a:r>
            <a:r>
              <a:rPr lang="en-IE" sz="2000" dirty="0" smtClean="0">
                <a:solidFill>
                  <a:schemeClr val="tx1"/>
                </a:solidFill>
              </a:rPr>
              <a:t>Timisoara, Timisoara (UPT), ROMANIA</a:t>
            </a:r>
          </a:p>
          <a:p>
            <a:r>
              <a:rPr lang="en-IE" sz="2000" dirty="0">
                <a:solidFill>
                  <a:schemeClr val="tx1"/>
                </a:solidFill>
              </a:rPr>
              <a:t>Polytechnic University of </a:t>
            </a:r>
            <a:r>
              <a:rPr lang="en-IE" sz="2000" dirty="0" smtClean="0">
                <a:solidFill>
                  <a:schemeClr val="tx1"/>
                </a:solidFill>
              </a:rPr>
              <a:t>Valencia (UPV), Valencia, SPAIN</a:t>
            </a:r>
          </a:p>
          <a:p>
            <a:r>
              <a:rPr lang="en-IE" sz="2000" dirty="0" smtClean="0">
                <a:solidFill>
                  <a:schemeClr val="tx1"/>
                </a:solidFill>
              </a:rPr>
              <a:t>MBTHINKTANK SRL, Brasov, ROMANIA</a:t>
            </a:r>
          </a:p>
          <a:p>
            <a:r>
              <a:rPr lang="en-IE" sz="2000" dirty="0" err="1">
                <a:solidFill>
                  <a:schemeClr val="tx1"/>
                </a:solidFill>
              </a:rPr>
              <a:t>Universidade</a:t>
            </a:r>
            <a:r>
              <a:rPr lang="en-IE" sz="2000" dirty="0">
                <a:solidFill>
                  <a:schemeClr val="tx1"/>
                </a:solidFill>
              </a:rPr>
              <a:t> NOVA de </a:t>
            </a:r>
            <a:r>
              <a:rPr lang="en-IE" sz="2000" dirty="0" err="1" smtClean="0">
                <a:solidFill>
                  <a:schemeClr val="tx1"/>
                </a:solidFill>
              </a:rPr>
              <a:t>Lisboa</a:t>
            </a:r>
            <a:r>
              <a:rPr lang="en-IE" sz="2000" dirty="0" smtClean="0">
                <a:solidFill>
                  <a:schemeClr val="tx1"/>
                </a:solidFill>
              </a:rPr>
              <a:t>, </a:t>
            </a:r>
            <a:r>
              <a:rPr lang="en-IE" sz="2000" dirty="0" smtClean="0">
                <a:solidFill>
                  <a:schemeClr val="tx1"/>
                </a:solidFill>
              </a:rPr>
              <a:t>Lisbon </a:t>
            </a:r>
            <a:r>
              <a:rPr lang="en-IE" sz="2000" dirty="0" smtClean="0">
                <a:solidFill>
                  <a:srgbClr val="C00000"/>
                </a:solidFill>
              </a:rPr>
              <a:t>(UNL), </a:t>
            </a:r>
            <a:r>
              <a:rPr lang="en-IE" sz="2000" dirty="0" smtClean="0">
                <a:solidFill>
                  <a:schemeClr val="tx1"/>
                </a:solidFill>
              </a:rPr>
              <a:t>PORTUGAL</a:t>
            </a:r>
          </a:p>
          <a:p>
            <a:r>
              <a:rPr lang="en-IE" sz="2000" dirty="0" smtClean="0">
                <a:solidFill>
                  <a:schemeClr val="tx1"/>
                </a:solidFill>
              </a:rPr>
              <a:t>University of Piraeus Research </a:t>
            </a:r>
            <a:r>
              <a:rPr lang="en-IE" sz="2000" dirty="0" smtClean="0">
                <a:solidFill>
                  <a:schemeClr val="tx1"/>
                </a:solidFill>
              </a:rPr>
              <a:t>Centre </a:t>
            </a:r>
            <a:r>
              <a:rPr lang="en-IE" sz="2000" dirty="0" smtClean="0">
                <a:solidFill>
                  <a:srgbClr val="C00000"/>
                </a:solidFill>
              </a:rPr>
              <a:t>(UPRC), </a:t>
            </a:r>
            <a:r>
              <a:rPr lang="en-IE" sz="2000" dirty="0" smtClean="0">
                <a:solidFill>
                  <a:schemeClr val="tx1"/>
                </a:solidFill>
              </a:rPr>
              <a:t>Piraeus, GREECE</a:t>
            </a:r>
          </a:p>
          <a:p>
            <a:pPr algn="l"/>
            <a:endParaRPr lang="en-IE" sz="2000" dirty="0" smtClean="0">
              <a:solidFill>
                <a:schemeClr val="tx1"/>
              </a:solidFill>
            </a:endParaRPr>
          </a:p>
          <a:p>
            <a:pPr algn="l"/>
            <a:endParaRPr lang="en-IE" sz="2000" dirty="0" smtClean="0">
              <a:solidFill>
                <a:schemeClr val="tx1"/>
              </a:solidFill>
            </a:endParaRPr>
          </a:p>
          <a:p>
            <a:pPr algn="l"/>
            <a:endParaRPr lang="en-IE" sz="2000" dirty="0" smtClean="0">
              <a:solidFill>
                <a:schemeClr val="tx1"/>
              </a:solidFill>
            </a:endParaRPr>
          </a:p>
          <a:p>
            <a:pPr algn="l"/>
            <a:endParaRPr lang="en-IE" sz="2000" dirty="0" smtClean="0">
              <a:solidFill>
                <a:schemeClr val="tx1"/>
              </a:solidFill>
            </a:endParaRPr>
          </a:p>
          <a:p>
            <a:pPr algn="l"/>
            <a:endParaRPr lang="en-IE" sz="2000" dirty="0" smtClean="0">
              <a:solidFill>
                <a:schemeClr val="tx1"/>
              </a:solidFill>
            </a:endParaRPr>
          </a:p>
        </p:txBody>
      </p:sp>
      <p:pic>
        <p:nvPicPr>
          <p:cNvPr id="5" name="Picture 4"/>
          <p:cNvPicPr/>
          <p:nvPr/>
        </p:nvPicPr>
        <p:blipFill>
          <a:blip r:embed="rId3" cstate="print">
            <a:extLst>
              <a:ext uri="{28A0092B-C50C-407E-A947-70E740481C1C}">
                <a14:useLocalDpi xmlns:a14="http://schemas.microsoft.com/office/drawing/2010/main" val="0"/>
              </a:ext>
            </a:extLst>
          </a:blip>
          <a:stretch>
            <a:fillRect/>
          </a:stretch>
        </p:blipFill>
        <p:spPr>
          <a:xfrm>
            <a:off x="0" y="0"/>
            <a:ext cx="4267200" cy="1515704"/>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56176" y="408602"/>
            <a:ext cx="1905000" cy="942975"/>
          </a:xfrm>
          <a:prstGeom prst="rect">
            <a:avLst/>
          </a:prstGeom>
        </p:spPr>
      </p:pic>
    </p:spTree>
    <p:extLst>
      <p:ext uri="{BB962C8B-B14F-4D97-AF65-F5344CB8AC3E}">
        <p14:creationId xmlns:p14="http://schemas.microsoft.com/office/powerpoint/2010/main" val="39304478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57656" y="2198574"/>
            <a:ext cx="8134672" cy="1470025"/>
          </a:xfrm>
        </p:spPr>
        <p:txBody>
          <a:bodyPr>
            <a:noAutofit/>
          </a:bodyPr>
          <a:lstStyle/>
          <a:p>
            <a:r>
              <a:rPr lang="en-IE" sz="2400" b="1" dirty="0" smtClean="0"/>
              <a:t/>
            </a:r>
            <a:br>
              <a:rPr lang="en-IE" sz="2400" b="1" dirty="0" smtClean="0"/>
            </a:br>
            <a:r>
              <a:rPr lang="en-IE" sz="2400" b="1" dirty="0"/>
              <a:t/>
            </a:r>
            <a:br>
              <a:rPr lang="en-IE" sz="2400" b="1" dirty="0"/>
            </a:br>
            <a:r>
              <a:rPr lang="en-IE" sz="2400" b="1" dirty="0" smtClean="0"/>
              <a:t>INNO3D Project Budget and duration:</a:t>
            </a:r>
            <a:br>
              <a:rPr lang="en-IE" sz="2400" b="1" dirty="0" smtClean="0"/>
            </a:br>
            <a:r>
              <a:rPr lang="en-IE" sz="1800" dirty="0" smtClean="0"/>
              <a:t/>
            </a:r>
            <a:br>
              <a:rPr lang="en-IE" sz="1800" dirty="0" smtClean="0"/>
            </a:br>
            <a:r>
              <a:rPr lang="en-IE" sz="1800" dirty="0"/>
              <a:t/>
            </a:r>
            <a:br>
              <a:rPr lang="en-IE" sz="1800" dirty="0"/>
            </a:br>
            <a:r>
              <a:rPr lang="en-IE" sz="1800" dirty="0" smtClean="0"/>
              <a:t> </a:t>
            </a:r>
            <a:r>
              <a:rPr lang="en-IE" sz="2400" b="1" dirty="0" smtClean="0"/>
              <a:t/>
            </a:r>
            <a:br>
              <a:rPr lang="en-IE" sz="2400" b="1" dirty="0" smtClean="0"/>
            </a:br>
            <a:r>
              <a:rPr lang="en-IE" sz="2400" b="1" dirty="0"/>
              <a:t/>
            </a:r>
            <a:br>
              <a:rPr lang="en-IE" sz="2400" b="1" dirty="0"/>
            </a:br>
            <a:r>
              <a:rPr lang="en-IE" sz="2400" b="1" dirty="0" smtClean="0"/>
              <a:t/>
            </a:r>
            <a:br>
              <a:rPr lang="en-IE" sz="2400" b="1" dirty="0" smtClean="0"/>
            </a:br>
            <a:endParaRPr lang="en-US" sz="2000" dirty="0"/>
          </a:p>
        </p:txBody>
      </p:sp>
      <p:sp>
        <p:nvSpPr>
          <p:cNvPr id="3" name="Subtitle 2"/>
          <p:cNvSpPr>
            <a:spLocks noGrp="1"/>
          </p:cNvSpPr>
          <p:nvPr>
            <p:ph type="subTitle" idx="1"/>
          </p:nvPr>
        </p:nvSpPr>
        <p:spPr>
          <a:xfrm>
            <a:off x="449644" y="2527694"/>
            <a:ext cx="8350696" cy="2281809"/>
          </a:xfrm>
        </p:spPr>
        <p:txBody>
          <a:bodyPr>
            <a:normAutofit/>
          </a:bodyPr>
          <a:lstStyle/>
          <a:p>
            <a:r>
              <a:rPr lang="en-IE" sz="2000" b="1" dirty="0">
                <a:solidFill>
                  <a:schemeClr val="tx1"/>
                </a:solidFill>
              </a:rPr>
              <a:t>Project </a:t>
            </a:r>
            <a:r>
              <a:rPr lang="en-IE" sz="2000" b="1" dirty="0" smtClean="0">
                <a:solidFill>
                  <a:schemeClr val="tx1"/>
                </a:solidFill>
              </a:rPr>
              <a:t>Duration:</a:t>
            </a:r>
            <a:endParaRPr lang="en-IE" sz="2000" b="1" dirty="0">
              <a:solidFill>
                <a:schemeClr val="tx1"/>
              </a:solidFill>
            </a:endParaRPr>
          </a:p>
          <a:p>
            <a:endParaRPr lang="en-IE" sz="2000" dirty="0" smtClean="0">
              <a:solidFill>
                <a:schemeClr val="tx1"/>
              </a:solidFill>
            </a:endParaRPr>
          </a:p>
          <a:p>
            <a:r>
              <a:rPr lang="en-IE" sz="2000" dirty="0" smtClean="0">
                <a:solidFill>
                  <a:schemeClr val="tx1"/>
                </a:solidFill>
              </a:rPr>
              <a:t>The </a:t>
            </a:r>
            <a:r>
              <a:rPr lang="en-IE" sz="2000" dirty="0">
                <a:solidFill>
                  <a:schemeClr val="tx1"/>
                </a:solidFill>
              </a:rPr>
              <a:t>duration is three years</a:t>
            </a:r>
          </a:p>
          <a:p>
            <a:endParaRPr lang="en-IE" sz="2000" dirty="0">
              <a:solidFill>
                <a:schemeClr val="tx1"/>
              </a:solidFill>
            </a:endParaRPr>
          </a:p>
          <a:p>
            <a:r>
              <a:rPr lang="en-IE" sz="2000" b="1" dirty="0">
                <a:solidFill>
                  <a:schemeClr val="tx1"/>
                </a:solidFill>
              </a:rPr>
              <a:t>Grant Awarded</a:t>
            </a:r>
          </a:p>
          <a:p>
            <a:r>
              <a:rPr lang="en-IE" sz="2000" dirty="0">
                <a:solidFill>
                  <a:schemeClr val="tx1"/>
                </a:solidFill>
              </a:rPr>
              <a:t>€439,560</a:t>
            </a:r>
            <a:endParaRPr lang="en-IE" sz="2000" dirty="0" smtClean="0">
              <a:solidFill>
                <a:schemeClr val="tx1"/>
              </a:solidFill>
            </a:endParaRPr>
          </a:p>
        </p:txBody>
      </p:sp>
      <p:pic>
        <p:nvPicPr>
          <p:cNvPr id="5" name="Picture 4"/>
          <p:cNvPicPr/>
          <p:nvPr/>
        </p:nvPicPr>
        <p:blipFill>
          <a:blip r:embed="rId3" cstate="print">
            <a:extLst>
              <a:ext uri="{28A0092B-C50C-407E-A947-70E740481C1C}">
                <a14:useLocalDpi xmlns:a14="http://schemas.microsoft.com/office/drawing/2010/main" val="0"/>
              </a:ext>
            </a:extLst>
          </a:blip>
          <a:stretch>
            <a:fillRect/>
          </a:stretch>
        </p:blipFill>
        <p:spPr>
          <a:xfrm>
            <a:off x="0" y="0"/>
            <a:ext cx="4267200" cy="1515704"/>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56176" y="408602"/>
            <a:ext cx="1905000" cy="942975"/>
          </a:xfrm>
          <a:prstGeom prst="rect">
            <a:avLst/>
          </a:prstGeom>
        </p:spPr>
      </p:pic>
    </p:spTree>
    <p:extLst>
      <p:ext uri="{BB962C8B-B14F-4D97-AF65-F5344CB8AC3E}">
        <p14:creationId xmlns:p14="http://schemas.microsoft.com/office/powerpoint/2010/main" val="625986006"/>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3560</TotalTime>
  <Words>921</Words>
  <Application>Microsoft Office PowerPoint</Application>
  <PresentationFormat>On-screen Show (4:3)</PresentationFormat>
  <Paragraphs>155</Paragraphs>
  <Slides>18</Slides>
  <Notes>18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Times New Roman</vt:lpstr>
      <vt:lpstr>Office Theme</vt:lpstr>
      <vt:lpstr>3D printing support service for innovative citizens (INNO3D).   </vt:lpstr>
      <vt:lpstr>STRATEGIC PARTNERSHIPS IN THE FIELD OF EDUCATION, TRAINING AND YOUTH.    Strategic Partnerships aim to support the development, transfer and/or implementation of innovative practices as well as the implementation of joint initiatives promoting cooperation, peer learning and exchanges of experience at European level (ERASMUS + Guide pg 101).  </vt:lpstr>
      <vt:lpstr>INNO3D project  </vt:lpstr>
      <vt:lpstr>Libraries and 3D Printing…Why? - Libraries have always been communal spaces that have been set up to share and give access to learning and enrichment resources.   -The introduction of new technologies such as 3D printing is part of the mission to teach 21st-century skills. 3D printing is an example of the type of resource that will transform today’s libraries into cutting-edge learning hubs and give communities access to technologies that will have a significant impact on such fields as scientific research, architecture, manufacturing, engineering, healthcare and more.      </vt:lpstr>
      <vt:lpstr>Libraries and 3D Printing…Why?       </vt:lpstr>
      <vt:lpstr>Libraries and 3D Printing…Why?       </vt:lpstr>
      <vt:lpstr>Libraries and 3D Printing…Why?       </vt:lpstr>
      <vt:lpstr>INNO3D Project Partners:       </vt:lpstr>
      <vt:lpstr>  INNO3D Project Budget and duration:       </vt:lpstr>
      <vt:lpstr>INNO3D: types of activities:       </vt:lpstr>
      <vt:lpstr>     </vt:lpstr>
      <vt:lpstr>     </vt:lpstr>
      <vt:lpstr>     </vt:lpstr>
      <vt:lpstr>     </vt:lpstr>
      <vt:lpstr>     </vt:lpstr>
      <vt:lpstr>Project updates &amp; upcoming events       </vt:lpstr>
      <vt:lpstr>Upcoming events       </vt:lpstr>
      <vt:lpstr>3D printing support service for innovative citizens (INNO3D) Thank you  </vt:lpstr>
    </vt:vector>
  </TitlesOfParts>
  <Company>Waterford Institute of Technology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WIT</dc:creator>
  <cp:lastModifiedBy>Padraig.Kirby</cp:lastModifiedBy>
  <cp:revision>173</cp:revision>
  <dcterms:created xsi:type="dcterms:W3CDTF">2011-08-08T13:38:46Z</dcterms:created>
  <dcterms:modified xsi:type="dcterms:W3CDTF">2020-01-19T12:31:41Z</dcterms:modified>
</cp:coreProperties>
</file>